
<file path=[Content_Types].xml><?xml version="1.0" encoding="utf-8"?>
<Types xmlns="http://schemas.openxmlformats.org/package/2006/content-types">
  <Default Extension="jpeg" ContentType="image/jpeg"/>
  <Default Extension="wdp" ContentType="image/vnd.ms-photo"/>
  <Default Extension="png" ContentType="image/png"/>
  <Default Extension="tiff" ContentType="image/tiff"/>
  <Default Extension="wmf" ContentType="image/x-w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479" r:id="rId3"/>
    <p:sldId id="480" r:id="rId5"/>
    <p:sldId id="481" r:id="rId6"/>
    <p:sldId id="482" r:id="rId7"/>
    <p:sldId id="483" r:id="rId8"/>
    <p:sldId id="484" r:id="rId9"/>
    <p:sldId id="485" r:id="rId10"/>
    <p:sldId id="486" r:id="rId11"/>
    <p:sldId id="487" r:id="rId12"/>
    <p:sldId id="489" r:id="rId13"/>
    <p:sldId id="490" r:id="rId14"/>
    <p:sldId id="491" r:id="rId15"/>
    <p:sldId id="493" r:id="rId16"/>
    <p:sldId id="497" r:id="rId17"/>
    <p:sldId id="498" r:id="rId18"/>
    <p:sldId id="499" r:id="rId19"/>
    <p:sldId id="500" r:id="rId20"/>
    <p:sldId id="501" r:id="rId21"/>
    <p:sldId id="502" r:id="rId22"/>
    <p:sldId id="503" r:id="rId23"/>
    <p:sldId id="504" r:id="rId24"/>
    <p:sldId id="505" r:id="rId25"/>
    <p:sldId id="506" r:id="rId26"/>
    <p:sldId id="507" r:id="rId27"/>
    <p:sldId id="508" r:id="rId28"/>
    <p:sldId id="509" r:id="rId29"/>
    <p:sldId id="510" r:id="rId30"/>
    <p:sldId id="511" r:id="rId31"/>
    <p:sldId id="283" r:id="rId32"/>
    <p:sldId id="407" r:id="rId33"/>
    <p:sldId id="408" r:id="rId34"/>
    <p:sldId id="409" r:id="rId35"/>
    <p:sldId id="410" r:id="rId36"/>
    <p:sldId id="394" r:id="rId37"/>
    <p:sldId id="411" r:id="rId38"/>
    <p:sldId id="396" r:id="rId39"/>
    <p:sldId id="412" r:id="rId40"/>
    <p:sldId id="398" r:id="rId41"/>
    <p:sldId id="399" r:id="rId42"/>
    <p:sldId id="414" r:id="rId43"/>
    <p:sldId id="401" r:id="rId44"/>
    <p:sldId id="415" r:id="rId45"/>
    <p:sldId id="416" r:id="rId46"/>
    <p:sldId id="417" r:id="rId47"/>
    <p:sldId id="418" r:id="rId48"/>
    <p:sldId id="419" r:id="rId49"/>
    <p:sldId id="393" r:id="rId50"/>
    <p:sldId id="474" r:id="rId51"/>
    <p:sldId id="475" r:id="rId52"/>
    <p:sldId id="389" r:id="rId53"/>
    <p:sldId id="390" r:id="rId5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05" autoAdjust="0"/>
    <p:restoredTop sz="77969" autoAdjust="0"/>
  </p:normalViewPr>
  <p:slideViewPr>
    <p:cSldViewPr>
      <p:cViewPr>
        <p:scale>
          <a:sx n="60" d="100"/>
          <a:sy n="60" d="100"/>
        </p:scale>
        <p:origin x="-1698" y="105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7" Type="http://schemas.openxmlformats.org/officeDocument/2006/relationships/tableStyles" Target="tableStyles.xml"/><Relationship Id="rId56" Type="http://schemas.openxmlformats.org/officeDocument/2006/relationships/viewProps" Target="viewProps.xml"/><Relationship Id="rId55" Type="http://schemas.openxmlformats.org/officeDocument/2006/relationships/presProps" Target="presProps.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5C5FA3-DA14-42FE-862B-97A3101DF31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9E6B28A-156F-4D2B-9A89-8B3735E69E4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9" Type="http://schemas.openxmlformats.org/officeDocument/2006/relationships/hyperlink" Target="http://en.wikipedia.org/wiki/Computer_worm" TargetMode="External"/><Relationship Id="rId8" Type="http://schemas.openxmlformats.org/officeDocument/2006/relationships/hyperlink" Target="http://en.wikipedia.org/wiki/Computer_virus" TargetMode="External"/><Relationship Id="rId7" Type="http://schemas.openxmlformats.org/officeDocument/2006/relationships/hyperlink" Target="http://en.wikipedia.org/wiki/Database_trigger" TargetMode="External"/><Relationship Id="rId6" Type="http://schemas.openxmlformats.org/officeDocument/2006/relationships/hyperlink" Target="http://en.wikipedia.org/wiki/Salary" TargetMode="External"/><Relationship Id="rId5" Type="http://schemas.openxmlformats.org/officeDocument/2006/relationships/hyperlink" Target="http://en.wikipedia.org/wiki/Computer_file" TargetMode="External"/><Relationship Id="rId4" Type="http://schemas.openxmlformats.org/officeDocument/2006/relationships/hyperlink" Target="http://en.wikipedia.org/wiki/Software" TargetMode="External"/><Relationship Id="rId3" Type="http://schemas.openxmlformats.org/officeDocument/2006/relationships/hyperlink" Target="http://en.wikipedia.org/wiki/Source_code" TargetMode="External"/><Relationship Id="rId2" Type="http://schemas.openxmlformats.org/officeDocument/2006/relationships/notesMaster" Target="../notesMasters/notesMaster1.xml"/><Relationship Id="rId12" Type="http://schemas.openxmlformats.org/officeDocument/2006/relationships/hyperlink" Target="http://en.wikipedia.org/wiki/April_Fool's_Day" TargetMode="External"/><Relationship Id="rId11" Type="http://schemas.openxmlformats.org/officeDocument/2006/relationships/hyperlink" Target="http://en.wikipedia.org/wiki/Friday_the_13th" TargetMode="External"/><Relationship Id="rId10" Type="http://schemas.openxmlformats.org/officeDocument/2006/relationships/hyperlink" Target="http://en.wikipedia.org/wiki/Payload_(software)" TargetMode="Externa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9" Type="http://schemas.openxmlformats.org/officeDocument/2006/relationships/hyperlink" Target="http://en.wikipedia.org/wiki/Social_engineering_(security)" TargetMode="External"/><Relationship Id="rId8" Type="http://schemas.openxmlformats.org/officeDocument/2006/relationships/hyperlink" Target="http://en.wikipedia.org/wiki/Password_cracking" TargetMode="External"/><Relationship Id="rId7" Type="http://schemas.openxmlformats.org/officeDocument/2006/relationships/hyperlink" Target="http://en.wikipedia.org/wiki/Hacker_(computer_security)" TargetMode="External"/><Relationship Id="rId6" Type="http://schemas.openxmlformats.org/officeDocument/2006/relationships/hyperlink" Target="http://en.wikipedia.org/wiki/Rootkit" TargetMode="External"/><Relationship Id="rId5" Type="http://schemas.openxmlformats.org/officeDocument/2006/relationships/hyperlink" Target="http://en.wikipedia.org/wiki/Unix" TargetMode="External"/><Relationship Id="rId4" Type="http://schemas.openxmlformats.org/officeDocument/2006/relationships/hyperlink" Target="http://en.wikipedia.org/wiki/Superuser" TargetMode="External"/><Relationship Id="rId3" Type="http://schemas.openxmlformats.org/officeDocument/2006/relationships/hyperlink" Target="http://en.wikipedia.org/wiki/Concatenation" TargetMode="External"/><Relationship Id="rId2" Type="http://schemas.openxmlformats.org/officeDocument/2006/relationships/notesMaster" Target="../notesMasters/notesMaster1.xml"/><Relationship Id="rId15" Type="http://schemas.openxmlformats.org/officeDocument/2006/relationships/hyperlink" Target="http://en.wikipedia.org/wiki/Kernel_(computing)" TargetMode="External"/><Relationship Id="rId14" Type="http://schemas.openxmlformats.org/officeDocument/2006/relationships/hyperlink" Target="http://en.wikipedia.org/wiki/Hypervisor" TargetMode="External"/><Relationship Id="rId13" Type="http://schemas.openxmlformats.org/officeDocument/2006/relationships/hyperlink" Target="http://en.wikipedia.org/wiki/Firmware" TargetMode="External"/><Relationship Id="rId12" Type="http://schemas.openxmlformats.org/officeDocument/2006/relationships/hyperlink" Target="http://en.wikipedia.org/wiki/Malware" TargetMode="External"/><Relationship Id="rId11" Type="http://schemas.openxmlformats.org/officeDocument/2006/relationships/hyperlink" Target="http://en.wikipedia.org/wiki/Authorization" TargetMode="External"/><Relationship Id="rId10" Type="http://schemas.openxmlformats.org/officeDocument/2006/relationships/hyperlink" Target="http://en.wikipedia.org/wiki/Authentication" TargetMode="Externa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7" Type="http://schemas.openxmlformats.org/officeDocument/2006/relationships/hyperlink" Target="http://en.wikipedia.org/wiki/Privacy-invasive_software" TargetMode="External"/><Relationship Id="rId6" Type="http://schemas.openxmlformats.org/officeDocument/2006/relationships/hyperlink" Target="http://en.wikipedia.org/wiki/Keylogger" TargetMode="External"/><Relationship Id="rId5" Type="http://schemas.openxmlformats.org/officeDocument/2006/relationships/hyperlink" Target="http://en.wikipedia.org/wiki/Spyware" TargetMode="External"/><Relationship Id="rId4" Type="http://schemas.openxmlformats.org/officeDocument/2006/relationships/hyperlink" Target="http://en.wikipedia.org/wiki/Pop-up_ad" TargetMode="External"/><Relationship Id="rId3" Type="http://schemas.openxmlformats.org/officeDocument/2006/relationships/hyperlink" Target="http://en.wikipedia.org/wiki/Computer_software" TargetMode="External"/><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9" Type="http://schemas.openxmlformats.org/officeDocument/2006/relationships/hyperlink" Target="http://en.wikipedia.org/wiki/Adware" TargetMode="External"/><Relationship Id="rId8" Type="http://schemas.openxmlformats.org/officeDocument/2006/relationships/hyperlink" Target="http://en.wikipedia.org/wiki/Spyware" TargetMode="External"/><Relationship Id="rId7" Type="http://schemas.openxmlformats.org/officeDocument/2006/relationships/hyperlink" Target="http://en.wiktionary.org/wiki/threat" TargetMode="External"/><Relationship Id="rId6" Type="http://schemas.openxmlformats.org/officeDocument/2006/relationships/hyperlink" Target="http://en.wikipedia.org/wiki/Anxiety" TargetMode="External"/><Relationship Id="rId5" Type="http://schemas.openxmlformats.org/officeDocument/2006/relationships/hyperlink" Target="http://en.wikipedia.org/wiki/Social_engineering_(security)" TargetMode="External"/><Relationship Id="rId4" Type="http://schemas.openxmlformats.org/officeDocument/2006/relationships/hyperlink" Target="http://en.wikipedia.org/wiki/Marketing_ethics" TargetMode="External"/><Relationship Id="rId3" Type="http://schemas.openxmlformats.org/officeDocument/2006/relationships/hyperlink" Target="http://en.wikipedia.org/wiki/Software" TargetMode="External"/><Relationship Id="rId2" Type="http://schemas.openxmlformats.org/officeDocument/2006/relationships/notesMaster" Target="../notesMasters/notesMaster1.xml"/><Relationship Id="rId17" Type="http://schemas.openxmlformats.org/officeDocument/2006/relationships/hyperlink" Target="http://en.wikipedia.org/wiki/Scareware#cite_note-3" TargetMode="External"/><Relationship Id="rId16" Type="http://schemas.openxmlformats.org/officeDocument/2006/relationships/hyperlink" Target="http://en.wikipedia.org/wiki/Scareware#cite_note-2" TargetMode="External"/><Relationship Id="rId15" Type="http://schemas.openxmlformats.org/officeDocument/2006/relationships/hyperlink" Target="http://en.wikipedia.org/wiki/Anti-Phishing_Working_Group" TargetMode="External"/><Relationship Id="rId14" Type="http://schemas.openxmlformats.org/officeDocument/2006/relationships/hyperlink" Target="http://en.wikipedia.org/wiki/Scareware#cite_note-BBC1-1" TargetMode="External"/><Relationship Id="rId13" Type="http://schemas.openxmlformats.org/officeDocument/2006/relationships/hyperlink" Target="http://en.wikipedia.org/wiki/Malware" TargetMode="External"/><Relationship Id="rId12" Type="http://schemas.openxmlformats.org/officeDocument/2006/relationships/hyperlink" Target="http://en.wikipedia.org/wiki/Scareware#cite_note-0" TargetMode="External"/><Relationship Id="rId11" Type="http://schemas.openxmlformats.org/officeDocument/2006/relationships/hyperlink" Target="http://en.wikipedia.org/wiki/Rogue_security_software" TargetMode="External"/><Relationship Id="rId10" Type="http://schemas.openxmlformats.org/officeDocument/2006/relationships/hyperlink" Target="http://en.wikipedia.org/wiki/Computer_virus" TargetMode="Externa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4" Type="http://schemas.openxmlformats.org/officeDocument/2006/relationships/hyperlink" Target="http://zh.wikipedia.org/zh-cn/&#229;&#129;&#156;&#230;&#156;&#186;&#233;&#151;&#174;&#233;&#162;&#152;" TargetMode="External"/><Relationship Id="rId3" Type="http://schemas.openxmlformats.org/officeDocument/2006/relationships/hyperlink" Target="http://zh.wikipedia.org/zh-cn/&#230;&#149;&#176;&#229;&#173;&#166;" TargetMode="External"/><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9" Type="http://schemas.openxmlformats.org/officeDocument/2006/relationships/hyperlink" Target="http://baike.baidu.com/view/31551.htm" TargetMode="External"/><Relationship Id="rId8" Type="http://schemas.openxmlformats.org/officeDocument/2006/relationships/hyperlink" Target="http://baike.baidu.com/view/3314.htm" TargetMode="External"/><Relationship Id="rId7" Type="http://schemas.openxmlformats.org/officeDocument/2006/relationships/hyperlink" Target="http://baike.baidu.com/view/11175.htm" TargetMode="External"/><Relationship Id="rId62" Type="http://schemas.openxmlformats.org/officeDocument/2006/relationships/hyperlink" Target="http://baike.baidu.com/view/29959.htm" TargetMode="External"/><Relationship Id="rId61" Type="http://schemas.openxmlformats.org/officeDocument/2006/relationships/hyperlink" Target="http://baike.baidu.com/view/52630.htm" TargetMode="External"/><Relationship Id="rId60" Type="http://schemas.openxmlformats.org/officeDocument/2006/relationships/hyperlink" Target="http://baike.baidu.com/view/67035.htm" TargetMode="External"/><Relationship Id="rId6" Type="http://schemas.openxmlformats.org/officeDocument/2006/relationships/hyperlink" Target="http://baike.baidu.com/view/185129.htm" TargetMode="External"/><Relationship Id="rId59" Type="http://schemas.openxmlformats.org/officeDocument/2006/relationships/hyperlink" Target="http://baike.baidu.com/view/3838330.htm" TargetMode="External"/><Relationship Id="rId58" Type="http://schemas.openxmlformats.org/officeDocument/2006/relationships/hyperlink" Target="http://baike.baidu.com/view/706897.htm" TargetMode="External"/><Relationship Id="rId57" Type="http://schemas.openxmlformats.org/officeDocument/2006/relationships/hyperlink" Target="http://baike.baidu.com/view/2218.htm" TargetMode="External"/><Relationship Id="rId56" Type="http://schemas.openxmlformats.org/officeDocument/2006/relationships/hyperlink" Target="http://baike.baidu.com/view/27701.htm" TargetMode="External"/><Relationship Id="rId55" Type="http://schemas.openxmlformats.org/officeDocument/2006/relationships/hyperlink" Target="http://baike.baidu.com/view/1082.htm" TargetMode="External"/><Relationship Id="rId54" Type="http://schemas.openxmlformats.org/officeDocument/2006/relationships/hyperlink" Target="http://baike.baidu.com/view/29362.htm" TargetMode="External"/><Relationship Id="rId53" Type="http://schemas.openxmlformats.org/officeDocument/2006/relationships/hyperlink" Target="http://baike.baidu.com/view/134362.htm" TargetMode="External"/><Relationship Id="rId52" Type="http://schemas.openxmlformats.org/officeDocument/2006/relationships/hyperlink" Target="http://baike.baidu.com/view/812755.htm" TargetMode="External"/><Relationship Id="rId51" Type="http://schemas.openxmlformats.org/officeDocument/2006/relationships/hyperlink" Target="http://baike.baidu.com/view/18536.htm" TargetMode="External"/><Relationship Id="rId50" Type="http://schemas.openxmlformats.org/officeDocument/2006/relationships/hyperlink" Target="http://baike.baidu.com/view/147768.htm" TargetMode="External"/><Relationship Id="rId5" Type="http://schemas.openxmlformats.org/officeDocument/2006/relationships/hyperlink" Target="http://baike.baidu.com/view/6373.htm" TargetMode="External"/><Relationship Id="rId49" Type="http://schemas.openxmlformats.org/officeDocument/2006/relationships/hyperlink" Target="http://baike.baidu.com/view/70348.htm" TargetMode="External"/><Relationship Id="rId48" Type="http://schemas.openxmlformats.org/officeDocument/2006/relationships/hyperlink" Target="http://baike.baidu.com/view/22636.htm" TargetMode="External"/><Relationship Id="rId47" Type="http://schemas.openxmlformats.org/officeDocument/2006/relationships/hyperlink" Target="http://baike.baidu.com/view/1204337.htm" TargetMode="External"/><Relationship Id="rId46" Type="http://schemas.openxmlformats.org/officeDocument/2006/relationships/hyperlink" Target="http://baike.baidu.com/view/35755.htm" TargetMode="External"/><Relationship Id="rId45" Type="http://schemas.openxmlformats.org/officeDocument/2006/relationships/hyperlink" Target="http://baike.baidu.com/view/15381.htm" TargetMode="External"/><Relationship Id="rId44" Type="http://schemas.openxmlformats.org/officeDocument/2006/relationships/hyperlink" Target="http://baike.baidu.com/view/57215.htm" TargetMode="External"/><Relationship Id="rId43" Type="http://schemas.openxmlformats.org/officeDocument/2006/relationships/hyperlink" Target="http://baike.baidu.com/view/7178.htm" TargetMode="External"/><Relationship Id="rId42" Type="http://schemas.openxmlformats.org/officeDocument/2006/relationships/hyperlink" Target="http://baike.baidu.com/view/860484.htm" TargetMode="External"/><Relationship Id="rId41" Type="http://schemas.openxmlformats.org/officeDocument/2006/relationships/hyperlink" Target="http://baike.baidu.com/view/3107.htm" TargetMode="External"/><Relationship Id="rId40" Type="http://schemas.openxmlformats.org/officeDocument/2006/relationships/hyperlink" Target="http://baike.baidu.com/view/447288.htm" TargetMode="External"/><Relationship Id="rId4" Type="http://schemas.openxmlformats.org/officeDocument/2006/relationships/hyperlink" Target="http://baike.baidu.com/view/20003.htm" TargetMode="External"/><Relationship Id="rId39" Type="http://schemas.openxmlformats.org/officeDocument/2006/relationships/hyperlink" Target="http://baike.baidu.com/view/87697.htm" TargetMode="External"/><Relationship Id="rId38" Type="http://schemas.openxmlformats.org/officeDocument/2006/relationships/hyperlink" Target="http://baike.baidu.com/view/88688.htm" TargetMode="External"/><Relationship Id="rId37" Type="http://schemas.openxmlformats.org/officeDocument/2006/relationships/hyperlink" Target="http://baike.baidu.com/view/835103.htm" TargetMode="External"/><Relationship Id="rId36" Type="http://schemas.openxmlformats.org/officeDocument/2006/relationships/hyperlink" Target="http://baike.baidu.com/view/22486.htm" TargetMode="External"/><Relationship Id="rId35" Type="http://schemas.openxmlformats.org/officeDocument/2006/relationships/hyperlink" Target="http://baike.baidu.com/view/295760.htm" TargetMode="External"/><Relationship Id="rId34" Type="http://schemas.openxmlformats.org/officeDocument/2006/relationships/hyperlink" Target="http://baike.baidu.com/view/62176.htm" TargetMode="External"/><Relationship Id="rId33" Type="http://schemas.openxmlformats.org/officeDocument/2006/relationships/hyperlink" Target="http://baike.baidu.com/view/92404.htm" TargetMode="External"/><Relationship Id="rId32" Type="http://schemas.openxmlformats.org/officeDocument/2006/relationships/hyperlink" Target="http://baike.baidu.com/view/972.htm" TargetMode="External"/><Relationship Id="rId31" Type="http://schemas.openxmlformats.org/officeDocument/2006/relationships/hyperlink" Target="http://baike.baidu.com/view/35083.htm" TargetMode="External"/><Relationship Id="rId30" Type="http://schemas.openxmlformats.org/officeDocument/2006/relationships/hyperlink" Target="http://baike.baidu.com/view/35067.htm" TargetMode="External"/><Relationship Id="rId3" Type="http://schemas.openxmlformats.org/officeDocument/2006/relationships/hyperlink" Target="http://baike.baidu.com/view/66878.htm" TargetMode="External"/><Relationship Id="rId29" Type="http://schemas.openxmlformats.org/officeDocument/2006/relationships/hyperlink" Target="http://baike.baidu.com/view/138011.htm" TargetMode="External"/><Relationship Id="rId28" Type="http://schemas.openxmlformats.org/officeDocument/2006/relationships/hyperlink" Target="http://baike.baidu.com/view/926869.htm" TargetMode="External"/><Relationship Id="rId27" Type="http://schemas.openxmlformats.org/officeDocument/2006/relationships/hyperlink" Target="http://baike.baidu.com/view/1613352.htm" TargetMode="External"/><Relationship Id="rId26" Type="http://schemas.openxmlformats.org/officeDocument/2006/relationships/hyperlink" Target="http://baike.baidu.com/view/1932913.htm" TargetMode="External"/><Relationship Id="rId25" Type="http://schemas.openxmlformats.org/officeDocument/2006/relationships/hyperlink" Target="http://baike.baidu.com/view/14749.htm" TargetMode="External"/><Relationship Id="rId24" Type="http://schemas.openxmlformats.org/officeDocument/2006/relationships/hyperlink" Target="http://baike.baidu.com/view/30631.htm" TargetMode="External"/><Relationship Id="rId23" Type="http://schemas.openxmlformats.org/officeDocument/2006/relationships/hyperlink" Target="http://baike.baidu.com/view/53493.htm" TargetMode="External"/><Relationship Id="rId22" Type="http://schemas.openxmlformats.org/officeDocument/2006/relationships/hyperlink" Target="http://baike.baidu.com/view/5237.htm" TargetMode="External"/><Relationship Id="rId21" Type="http://schemas.openxmlformats.org/officeDocument/2006/relationships/hyperlink" Target="http://baike.baidu.com/view/2050.htm" TargetMode="External"/><Relationship Id="rId20" Type="http://schemas.openxmlformats.org/officeDocument/2006/relationships/hyperlink" Target="http://baike.baidu.com/view/79404.htm" TargetMode="External"/><Relationship Id="rId2" Type="http://schemas.openxmlformats.org/officeDocument/2006/relationships/notesMaster" Target="../notesMasters/notesMaster1.xml"/><Relationship Id="rId19" Type="http://schemas.openxmlformats.org/officeDocument/2006/relationships/hyperlink" Target="http://baike.baidu.com/view/26152.htm" TargetMode="External"/><Relationship Id="rId18" Type="http://schemas.openxmlformats.org/officeDocument/2006/relationships/hyperlink" Target="http://baike.baidu.com/view/5338.htm" TargetMode="External"/><Relationship Id="rId17" Type="http://schemas.openxmlformats.org/officeDocument/2006/relationships/hyperlink" Target="http://baike.baidu.com/image/245e8bca16f47ac5c91768a5" TargetMode="External"/><Relationship Id="rId16" Type="http://schemas.openxmlformats.org/officeDocument/2006/relationships/hyperlink" Target="http://baike.baidu.com/view/197593.htm" TargetMode="External"/><Relationship Id="rId15" Type="http://schemas.openxmlformats.org/officeDocument/2006/relationships/hyperlink" Target="http://baike.baidu.com/view/130263.htm" TargetMode="External"/><Relationship Id="rId14" Type="http://schemas.openxmlformats.org/officeDocument/2006/relationships/hyperlink" Target="http://baike.baidu.com/view/7542.htm" TargetMode="External"/><Relationship Id="rId13" Type="http://schemas.openxmlformats.org/officeDocument/2006/relationships/hyperlink" Target="http://baike.baidu.com/view/2507.htm" TargetMode="External"/><Relationship Id="rId12" Type="http://schemas.openxmlformats.org/officeDocument/2006/relationships/hyperlink" Target="http://baike.baidu.com/view/50086.htm" TargetMode="External"/><Relationship Id="rId11" Type="http://schemas.openxmlformats.org/officeDocument/2006/relationships/hyperlink" Target="http://baike.baidu.com/view/2505.htm" TargetMode="External"/><Relationship Id="rId10" Type="http://schemas.openxmlformats.org/officeDocument/2006/relationships/hyperlink" Target="http://baike.baidu.com/view/18930.htm" TargetMode="External"/><Relationship Id="rId1"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9" Type="http://schemas.openxmlformats.org/officeDocument/2006/relationships/hyperlink" Target="http://en.wikipedia.org/wiki/Electronic_Delay_Storage_Automatic_Calculator" TargetMode="External"/><Relationship Id="rId8" Type="http://schemas.openxmlformats.org/officeDocument/2006/relationships/hyperlink" Target="http://en.wikipedia.org/wiki/Manchester_Small-Scale_Experimental_Machine" TargetMode="External"/><Relationship Id="rId7" Type="http://schemas.openxmlformats.org/officeDocument/2006/relationships/hyperlink" Target="http://en.wikipedia.org/wiki/Great_Britain" TargetMode="External"/><Relationship Id="rId6" Type="http://schemas.openxmlformats.org/officeDocument/2006/relationships/hyperlink" Target="http://en.wikipedia.org/wiki/First_Draft_of_a_Report_on_the_EDVAC" TargetMode="External"/><Relationship Id="rId58" Type="http://schemas.openxmlformats.org/officeDocument/2006/relationships/hyperlink" Target="http://en.wikipedia.org/wiki/Access_control" TargetMode="External"/><Relationship Id="rId57" Type="http://schemas.openxmlformats.org/officeDocument/2006/relationships/hyperlink" Target="http://en.wikipedia.org/wiki/Memory_protection" TargetMode="External"/><Relationship Id="rId56" Type="http://schemas.openxmlformats.org/officeDocument/2006/relationships/hyperlink" Target="http://en.wikipedia.org/wiki/Crash_(computing)" TargetMode="External"/><Relationship Id="rId55" Type="http://schemas.openxmlformats.org/officeDocument/2006/relationships/hyperlink" Target="http://en.wikipedia.org/wiki/Operating_system" TargetMode="External"/><Relationship Id="rId54" Type="http://schemas.openxmlformats.org/officeDocument/2006/relationships/hyperlink" Target="http://en.wikipedia.org/wiki/Von_Neumann_architecture#Von_Neumann_bottleneck" TargetMode="External"/><Relationship Id="rId53" Type="http://schemas.openxmlformats.org/officeDocument/2006/relationships/hyperlink" Target="http://en.wikipedia.org/wiki/Just-in-time_compilation" TargetMode="External"/><Relationship Id="rId52" Type="http://schemas.openxmlformats.org/officeDocument/2006/relationships/hyperlink" Target="http://en.wikipedia.org/wiki/Bit_blit" TargetMode="External"/><Relationship Id="rId51" Type="http://schemas.openxmlformats.org/officeDocument/2006/relationships/hyperlink" Target="http://en.wikipedia.org/wiki/Von_Neumann_architecture#cite_note-1" TargetMode="External"/><Relationship Id="rId50" Type="http://schemas.openxmlformats.org/officeDocument/2006/relationships/hyperlink" Target="http://en.wikipedia.org/wiki/Compiler" TargetMode="External"/><Relationship Id="rId5" Type="http://schemas.openxmlformats.org/officeDocument/2006/relationships/hyperlink" Target="http://en.wikipedia.org/wiki/John_von_Neumann" TargetMode="External"/><Relationship Id="rId49" Type="http://schemas.openxmlformats.org/officeDocument/2006/relationships/hyperlink" Target="http://en.wikipedia.org/wiki/Assembly_language#Assembler" TargetMode="External"/><Relationship Id="rId48" Type="http://schemas.openxmlformats.org/officeDocument/2006/relationships/hyperlink" Target="http://en.wikipedia.org/wiki/Debugging" TargetMode="External"/><Relationship Id="rId47" Type="http://schemas.openxmlformats.org/officeDocument/2006/relationships/hyperlink" Target="http://en.wikipedia.org/wiki/Addressing_mode" TargetMode="External"/><Relationship Id="rId46" Type="http://schemas.openxmlformats.org/officeDocument/2006/relationships/hyperlink" Target="http://en.wikipedia.org/wiki/Index_register" TargetMode="External"/><Relationship Id="rId45" Type="http://schemas.openxmlformats.org/officeDocument/2006/relationships/hyperlink" Target="http://en.wikipedia.org/wiki/Self-modifying_code" TargetMode="External"/><Relationship Id="rId44" Type="http://schemas.openxmlformats.org/officeDocument/2006/relationships/hyperlink" Target="http://en.wikipedia.org/wiki/Computation" TargetMode="External"/><Relationship Id="rId43" Type="http://schemas.openxmlformats.org/officeDocument/2006/relationships/hyperlink" Target="http://en.wikipedia.org/wiki/Computer_program" TargetMode="External"/><Relationship Id="rId42" Type="http://schemas.openxmlformats.org/officeDocument/2006/relationships/hyperlink" Target="http://en.wikipedia.org/wiki/Instruction_set" TargetMode="External"/><Relationship Id="rId41" Type="http://schemas.openxmlformats.org/officeDocument/2006/relationships/hyperlink" Target="http://en.wikipedia.org/wiki/Von_Neumann_architecture#cite_note-0" TargetMode="External"/><Relationship Id="rId40" Type="http://schemas.openxmlformats.org/officeDocument/2006/relationships/hyperlink" Target="http://en.wikipedia.org/wiki/ENIAC" TargetMode="External"/><Relationship Id="rId4" Type="http://schemas.openxmlformats.org/officeDocument/2006/relationships/hyperlink" Target="http://en.wikipedia.org/wiki/Von_Neumann_architecture" TargetMode="External"/><Relationship Id="rId39" Type="http://schemas.openxmlformats.org/officeDocument/2006/relationships/hyperlink" Target="http://en.wikipedia.org/wiki/Flowchart" TargetMode="External"/><Relationship Id="rId38" Type="http://schemas.openxmlformats.org/officeDocument/2006/relationships/hyperlink" Target="http://en.wikipedia.org/wiki/Word_processor" TargetMode="External"/><Relationship Id="rId37" Type="http://schemas.openxmlformats.org/officeDocument/2006/relationships/hyperlink" Target="http://en.wikipedia.org/wiki/Mathematics" TargetMode="External"/><Relationship Id="rId36" Type="http://schemas.openxmlformats.org/officeDocument/2006/relationships/hyperlink" Target="http://en.wikipedia.org/wiki/Calculator" TargetMode="External"/><Relationship Id="rId35" Type="http://schemas.openxmlformats.org/officeDocument/2006/relationships/hyperlink" Target="http://zh.wikipedia.org/wiki/%E5%AD%98%E5%8F%96%E6%8E%A7%E5%88%B6" TargetMode="External"/><Relationship Id="rId34" Type="http://schemas.openxmlformats.org/officeDocument/2006/relationships/hyperlink" Target="http://zh.wikipedia.org/w/index.php?title=%E8%A8%98%E6%86%B6%E9%AB%94%E4%BF%9D%E8%AD%B7&amp;action=edit&amp;redlink=1" TargetMode="External"/><Relationship Id="rId33" Type="http://schemas.openxmlformats.org/officeDocument/2006/relationships/hyperlink" Target="http://zh.wikipedia.org/wiki/%E6%AA%94%E6%A1%88" TargetMode="External"/><Relationship Id="rId32" Type="http://schemas.openxmlformats.org/officeDocument/2006/relationships/hyperlink" Target="http://zh.wikipedia.org/w/index.php?title=%E5%91%BC%E5%8F%AB%E5%A0%86%E7%96%8A&amp;action=edit&amp;redlink=1" TargetMode="External"/><Relationship Id="rId31" Type="http://schemas.openxmlformats.org/officeDocument/2006/relationships/hyperlink" Target="http://zh.wikipedia.org/wiki/%E6%83%A1%E6%84%8F%E8%BB%9F%E9%AB%94" TargetMode="External"/><Relationship Id="rId30" Type="http://schemas.openxmlformats.org/officeDocument/2006/relationships/hyperlink" Target="http://zh.wikipedia.org/wiki/%E7%B7%A9%E8%A1%9D%E5%8D%80%E6%BA%A2%E4%BD%8D" TargetMode="External"/><Relationship Id="rId3" Type="http://schemas.openxmlformats.org/officeDocument/2006/relationships/hyperlink" Target="http://zh.wikipedia.org/wiki/%E5%AD%98%E5%82%A8%E7%A8%8B%E5%BA%8F%E7%BB%93%E6%9E%84" TargetMode="External"/><Relationship Id="rId29" Type="http://schemas.openxmlformats.org/officeDocument/2006/relationships/hyperlink" Target="http://zh.wikipedia.org/wiki/%E7%95%B6%E6%A9%9F" TargetMode="External"/><Relationship Id="rId28" Type="http://schemas.openxmlformats.org/officeDocument/2006/relationships/hyperlink" Target="http://zh.wikipedia.org/wiki/%E6%95%B0%E6%8D%AE" TargetMode="External"/><Relationship Id="rId27" Type="http://schemas.openxmlformats.org/officeDocument/2006/relationships/hyperlink" Target="http://zh.wikipedia.org/wiki/%E6%8C%87%E4%BB%A4" TargetMode="External"/><Relationship Id="rId26" Type="http://schemas.openxmlformats.org/officeDocument/2006/relationships/hyperlink" Target="http://zh.wikipedia.org/wiki/%E5%AE%9A%E6%99%82%E5%99%A8%E8%A8%8A%E8%99%9F" TargetMode="External"/><Relationship Id="rId25" Type="http://schemas.openxmlformats.org/officeDocument/2006/relationships/hyperlink" Target="http://zh.wikipedia.org/wiki/%E6%80%BB%E7%BA%BF" TargetMode="External"/><Relationship Id="rId24" Type="http://schemas.openxmlformats.org/officeDocument/2006/relationships/hyperlink" Target="http://zh.wikipedia.org/wiki/I/O" TargetMode="External"/><Relationship Id="rId23" Type="http://schemas.openxmlformats.org/officeDocument/2006/relationships/hyperlink" Target="http://zh.wikipedia.org/wiki/%E5%AD%98%E5%82%A8%E5%99%A8" TargetMode="External"/><Relationship Id="rId22" Type="http://schemas.openxmlformats.org/officeDocument/2006/relationships/hyperlink" Target="http://zh.wikipedia.org/wiki/%E7%AE%97%E6%9C%AF%E9%80%BB%E8%BE%91%E5%8D%95%E5%85%83" TargetMode="External"/><Relationship Id="rId21" Type="http://schemas.openxmlformats.org/officeDocument/2006/relationships/hyperlink" Target="http://zh.wikipedia.org/wiki/%E5%86%AF%C2%B7%E8%AF%BA%E4%BC%8A%E6%9B%BC%E7%BB%93%E6%9E%84" TargetMode="External"/><Relationship Id="rId20" Type="http://schemas.openxmlformats.org/officeDocument/2006/relationships/hyperlink" Target="http://translate.google.com/translate?hl=en&amp;sl=zh-CN&amp;u=http://wenku.baidu.com/view/856a30f7ba0d4a7302763a80.html&amp;ei=tjm-TbeJK4PevwPes6TUBQ&amp;sa=X&amp;oi=translate&amp;ct=result&amp;resnum=2&amp;ved=0CCsQ7gEwAQ&amp;prev=/search?q=%E8%AE%A1%E7%AE%97%E6%9C%BA%E7%97%85%E6%AF%92+%E7%90%86%E8%AE%BA%E5%9F%BA%E7%A1%80&amp;hl=en&amp;lr=&amp;newwindow=1&amp;biw=1008&amp;bih=449&amp;prmd=ivnsb" TargetMode="External"/><Relationship Id="rId2" Type="http://schemas.openxmlformats.org/officeDocument/2006/relationships/notesMaster" Target="../notesMasters/notesMaster1.xml"/><Relationship Id="rId19" Type="http://schemas.openxmlformats.org/officeDocument/2006/relationships/hyperlink" Target="http://www.google.com/url?sa=t&amp;source=web&amp;cd=2&amp;ved=0CCMQFjAB&amp;url=http://wenku.baidu.com/view/856a30f7ba0d4a7302763a80.html&amp;ei=tjm-TbeJK4PevwPes6TUBQ&amp;usg=AFQjCNFxmUoKDPa8-mLj8nHFQOM_dGapzQ" TargetMode="External"/><Relationship Id="rId18" Type="http://schemas.openxmlformats.org/officeDocument/2006/relationships/hyperlink" Target="http://en.wikipedia.org/wiki/Moscow_State_University" TargetMode="External"/><Relationship Id="rId17" Type="http://schemas.openxmlformats.org/officeDocument/2006/relationships/hyperlink" Target="http://en.wikipedia.org/wiki/Setun" TargetMode="External"/><Relationship Id="rId16" Type="http://schemas.openxmlformats.org/officeDocument/2006/relationships/hyperlink" Target="http://en.wikipedia.org/wiki/Binary_number" TargetMode="External"/><Relationship Id="rId15" Type="http://schemas.openxmlformats.org/officeDocument/2006/relationships/hyperlink" Target="http://en.wikipedia.org/wiki/Ternary_computer" TargetMode="External"/><Relationship Id="rId14" Type="http://schemas.openxmlformats.org/officeDocument/2006/relationships/hyperlink" Target="http://en.wikipedia.org/wiki/Nikolay_Brusentsov" TargetMode="External"/><Relationship Id="rId13" Type="http://schemas.openxmlformats.org/officeDocument/2006/relationships/hyperlink" Target="http://en.wikipedia.org/wiki/Sergei_Sobolev" TargetMode="External"/><Relationship Id="rId12" Type="http://schemas.openxmlformats.org/officeDocument/2006/relationships/hyperlink" Target="http://en.wikipedia.org/wiki/Soviet" TargetMode="External"/><Relationship Id="rId11" Type="http://schemas.openxmlformats.org/officeDocument/2006/relationships/hyperlink" Target="http://en.wikipedia.org/wiki/EDVAC" TargetMode="External"/><Relationship Id="rId10" Type="http://schemas.openxmlformats.org/officeDocument/2006/relationships/hyperlink" Target="http://en.wikipedia.org/wiki/University_of_Cambridge" TargetMode="External"/><Relationship Id="rId1"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9" Type="http://schemas.openxmlformats.org/officeDocument/2006/relationships/hyperlink" Target="http://www.haodic.com/query/the/" TargetMode="External"/><Relationship Id="rId8" Type="http://schemas.openxmlformats.org/officeDocument/2006/relationships/hyperlink" Target="http://www.haodic.com/query/roots/" TargetMode="External"/><Relationship Id="rId7" Type="http://schemas.openxmlformats.org/officeDocument/2006/relationships/hyperlink" Target="http://www.haodic.com/query/The/" TargetMode="External"/><Relationship Id="rId6" Type="http://schemas.openxmlformats.org/officeDocument/2006/relationships/hyperlink" Target="http://www.haodic.com/query/Complicated/" TargetMode="External"/><Relationship Id="rId54" Type="http://schemas.openxmlformats.org/officeDocument/2006/relationships/hyperlink" Target="http://baike.baidu.com/view/9027.htm" TargetMode="External"/><Relationship Id="rId53" Type="http://schemas.openxmlformats.org/officeDocument/2006/relationships/hyperlink" Target="http://baike.baidu.com/view/3942.htm" TargetMode="External"/><Relationship Id="rId52" Type="http://schemas.openxmlformats.org/officeDocument/2006/relationships/hyperlink" Target="http://baike.baidu.com/view/190921.htm" TargetMode="External"/><Relationship Id="rId51" Type="http://schemas.openxmlformats.org/officeDocument/2006/relationships/hyperlink" Target="http://baike.baidu.com/view/27253.htm" TargetMode="External"/><Relationship Id="rId50" Type="http://schemas.openxmlformats.org/officeDocument/2006/relationships/hyperlink" Target="http://baike.baidu.com/view/144625.htm" TargetMode="External"/><Relationship Id="rId5" Type="http://schemas.openxmlformats.org/officeDocument/2006/relationships/hyperlink" Target="http://www.haodic.com/query/of/" TargetMode="External"/><Relationship Id="rId49" Type="http://schemas.openxmlformats.org/officeDocument/2006/relationships/hyperlink" Target="http://baike.baidu.com/view/10504.htm" TargetMode="External"/><Relationship Id="rId48" Type="http://schemas.openxmlformats.org/officeDocument/2006/relationships/hyperlink" Target="http://baike.baidu.com/view/27237.htm" TargetMode="External"/><Relationship Id="rId47" Type="http://schemas.openxmlformats.org/officeDocument/2006/relationships/hyperlink" Target="http://baike.baidu.com/view/2398.htm" TargetMode="External"/><Relationship Id="rId46" Type="http://schemas.openxmlformats.org/officeDocument/2006/relationships/hyperlink" Target="http://baike.baidu.com/view/20708.htm" TargetMode="External"/><Relationship Id="rId45" Type="http://schemas.openxmlformats.org/officeDocument/2006/relationships/hyperlink" Target="http://baike.baidu.com/view/142271.htm" TargetMode="External"/><Relationship Id="rId44" Type="http://schemas.openxmlformats.org/officeDocument/2006/relationships/hyperlink" Target="http://baike.baidu.com/view/229293.htm" TargetMode="External"/><Relationship Id="rId43" Type="http://schemas.openxmlformats.org/officeDocument/2006/relationships/hyperlink" Target="http://baike.baidu.com/view/1284.htm" TargetMode="External"/><Relationship Id="rId42" Type="http://schemas.openxmlformats.org/officeDocument/2006/relationships/hyperlink" Target="http://baike.baidu.com/view/89854.htm" TargetMode="External"/><Relationship Id="rId41" Type="http://schemas.openxmlformats.org/officeDocument/2006/relationships/hyperlink" Target="http://baike.baidu.com/view/3851.htm" TargetMode="External"/><Relationship Id="rId40" Type="http://schemas.openxmlformats.org/officeDocument/2006/relationships/hyperlink" Target="http://baike.baidu.com/view/54602.htm" TargetMode="External"/><Relationship Id="rId4" Type="http://schemas.openxmlformats.org/officeDocument/2006/relationships/hyperlink" Target="http://www.haodic.com/query/Organization/" TargetMode="External"/><Relationship Id="rId39" Type="http://schemas.openxmlformats.org/officeDocument/2006/relationships/hyperlink" Target="http://baike.baidu.com/view/1458.htm" TargetMode="External"/><Relationship Id="rId38" Type="http://schemas.openxmlformats.org/officeDocument/2006/relationships/hyperlink" Target="http://baike.baidu.com/view/9334.htm" TargetMode="External"/><Relationship Id="rId37" Type="http://schemas.openxmlformats.org/officeDocument/2006/relationships/hyperlink" Target="http://baike.baidu.com/view/6744.htm" TargetMode="External"/><Relationship Id="rId36" Type="http://schemas.openxmlformats.org/officeDocument/2006/relationships/hyperlink" Target="http://baike.baidu.com/view/3496.htm" TargetMode="External"/><Relationship Id="rId35" Type="http://schemas.openxmlformats.org/officeDocument/2006/relationships/hyperlink" Target="http://baike.baidu.com/view/20233.htm" TargetMode="External"/><Relationship Id="rId34" Type="http://schemas.openxmlformats.org/officeDocument/2006/relationships/hyperlink" Target="http://baike.baidu.com/view/38186.htm" TargetMode="External"/><Relationship Id="rId33" Type="http://schemas.openxmlformats.org/officeDocument/2006/relationships/hyperlink" Target="http://baike.baidu.com/view/6397.htm" TargetMode="External"/><Relationship Id="rId32" Type="http://schemas.openxmlformats.org/officeDocument/2006/relationships/hyperlink" Target="http://www.haodic.com/query/reproduce/" TargetMode="External"/><Relationship Id="rId31" Type="http://schemas.openxmlformats.org/officeDocument/2006/relationships/hyperlink" Target="http://www.haodic.com/query/could/" TargetMode="External"/><Relationship Id="rId30" Type="http://schemas.openxmlformats.org/officeDocument/2006/relationships/hyperlink" Target="http://www.haodic.com/query/program/" TargetMode="External"/><Relationship Id="rId3" Type="http://schemas.openxmlformats.org/officeDocument/2006/relationships/hyperlink" Target="http://www.haodic.com/query/and/" TargetMode="External"/><Relationship Id="rId29" Type="http://schemas.openxmlformats.org/officeDocument/2006/relationships/hyperlink" Target="http://www.haodic.com/query/that/" TargetMode="External"/><Relationship Id="rId28" Type="http://schemas.openxmlformats.org/officeDocument/2006/relationships/hyperlink" Target="http://www.haodic.com/query/postulated/" TargetMode="External"/><Relationship Id="rId27" Type="http://schemas.openxmlformats.org/officeDocument/2006/relationships/hyperlink" Target="http://www.haodic.com/query/he/" TargetMode="External"/><Relationship Id="rId26" Type="http://schemas.openxmlformats.org/officeDocument/2006/relationships/hyperlink" Target="http://www.haodic.com/query/which/" TargetMode="External"/><Relationship Id="rId25" Type="http://schemas.openxmlformats.org/officeDocument/2006/relationships/hyperlink" Target="http://www.haodic.com/query/in/" TargetMode="External"/><Relationship Id="rId24" Type="http://schemas.openxmlformats.org/officeDocument/2006/relationships/hyperlink" Target="http://www.haodic.com/query/on/" TargetMode="External"/><Relationship Id="rId23" Type="http://schemas.openxmlformats.org/officeDocument/2006/relationships/hyperlink" Target="http://www.haodic.com/query/paper/" TargetMode="External"/><Relationship Id="rId22" Type="http://schemas.openxmlformats.org/officeDocument/2006/relationships/hyperlink" Target="http://www.haodic.com/query/a/" TargetMode="External"/><Relationship Id="rId21" Type="http://schemas.openxmlformats.org/officeDocument/2006/relationships/hyperlink" Target="http://www.haodic.com/query/presented/" TargetMode="External"/><Relationship Id="rId20" Type="http://schemas.openxmlformats.org/officeDocument/2006/relationships/hyperlink" Target="http://www.haodic.com/query/Neumann/" TargetMode="External"/><Relationship Id="rId2" Type="http://schemas.openxmlformats.org/officeDocument/2006/relationships/notesMaster" Target="../notesMasters/notesMaster1.xml"/><Relationship Id="rId19" Type="http://schemas.openxmlformats.org/officeDocument/2006/relationships/hyperlink" Target="http://www.haodic.com/query/von/" TargetMode="External"/><Relationship Id="rId18" Type="http://schemas.openxmlformats.org/officeDocument/2006/relationships/hyperlink" Target="http://www.haodic.com/query/John/" TargetMode="External"/><Relationship Id="rId17" Type="http://schemas.openxmlformats.org/officeDocument/2006/relationships/hyperlink" Target="http://www.haodic.com/query/pioneer/" TargetMode="External"/><Relationship Id="rId16" Type="http://schemas.openxmlformats.org/officeDocument/2006/relationships/hyperlink" Target="http://www.haodic.com/query/when/" TargetMode="External"/><Relationship Id="rId15" Type="http://schemas.openxmlformats.org/officeDocument/2006/relationships/hyperlink" Target="http://www.haodic.com/query/to/" TargetMode="External"/><Relationship Id="rId14" Type="http://schemas.openxmlformats.org/officeDocument/2006/relationships/hyperlink" Target="http://www.haodic.com/query/back/" TargetMode="External"/><Relationship Id="rId13" Type="http://schemas.openxmlformats.org/officeDocument/2006/relationships/hyperlink" Target="http://www.haodic.com/query/go/" TargetMode="External"/><Relationship Id="rId12" Type="http://schemas.openxmlformats.org/officeDocument/2006/relationships/hyperlink" Target="http://www.haodic.com/query/virus/" TargetMode="External"/><Relationship Id="rId11" Type="http://schemas.openxmlformats.org/officeDocument/2006/relationships/hyperlink" Target="http://www.haodic.com/query/computer/" TargetMode="External"/><Relationship Id="rId10" Type="http://schemas.openxmlformats.org/officeDocument/2006/relationships/hyperlink" Target="http://www.haodic.com/query/modem/" TargetMode="External"/><Relationship Id="rId1"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en.wikipedia.org/wiki/Machine_code" TargetMode="External"/><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9" Type="http://schemas.openxmlformats.org/officeDocument/2006/relationships/hyperlink" Target="http://en.wikipedia.org/wiki/RAND" TargetMode="External"/><Relationship Id="rId8" Type="http://schemas.openxmlformats.org/officeDocument/2006/relationships/hyperlink" Target="http://en.wikipedia.org/wiki/Computer_network" TargetMode="External"/><Relationship Id="rId7" Type="http://schemas.openxmlformats.org/officeDocument/2006/relationships/hyperlink" Target="http://en.wikipedia.org/wiki/Computer_worm" TargetMode="External"/><Relationship Id="rId6" Type="http://schemas.openxmlformats.org/officeDocument/2006/relationships/hyperlink" Target="http://en.wikipedia.org/wiki/Future" TargetMode="External"/><Relationship Id="rId5" Type="http://schemas.openxmlformats.org/officeDocument/2006/relationships/hyperlink" Target="http://en.wikipedia.org/wiki/Dystopia" TargetMode="External"/><Relationship Id="rId4" Type="http://schemas.openxmlformats.org/officeDocument/2006/relationships/hyperlink" Target="http://en.wikipedia.org/wiki/John_Brunner_(novelist)" TargetMode="External"/><Relationship Id="rId3" Type="http://schemas.openxmlformats.org/officeDocument/2006/relationships/hyperlink" Target="http://en.wikipedia.org/wiki/Science_fiction" TargetMode="External"/><Relationship Id="rId2" Type="http://schemas.openxmlformats.org/officeDocument/2006/relationships/notesMaster" Target="../notesMasters/notesMaster1.xml"/><Relationship Id="rId12" Type="http://schemas.openxmlformats.org/officeDocument/2006/relationships/hyperlink" Target="http://en.wikipedia.org/wiki/Policy_Analysis_Market" TargetMode="External"/><Relationship Id="rId11" Type="http://schemas.openxmlformats.org/officeDocument/2006/relationships/hyperlink" Target="http://en.wikipedia.org/wiki/DARPA" TargetMode="External"/><Relationship Id="rId10" Type="http://schemas.openxmlformats.org/officeDocument/2006/relationships/hyperlink" Target="http://en.wikipedia.org/wiki/Delphi_method" TargetMode="External"/><Relationship Id="rId1"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9" Type="http://schemas.openxmlformats.org/officeDocument/2006/relationships/hyperlink" Target="http://en.wikipedia.org/wiki/Fred_Cohen" TargetMode="External"/><Relationship Id="rId8" Type="http://schemas.openxmlformats.org/officeDocument/2006/relationships/hyperlink" Target="http://en.wikipedia.org/wiki/Leonard_Adleman" TargetMode="External"/><Relationship Id="rId7" Type="http://schemas.openxmlformats.org/officeDocument/2006/relationships/hyperlink" Target="http://en.wikipedia.org/wiki/Viterbi_School_of_Engineering" TargetMode="External"/><Relationship Id="rId6" Type="http://schemas.openxmlformats.org/officeDocument/2006/relationships/hyperlink" Target="http://en.wikipedia.org/wiki/University_of_Southern_California" TargetMode="External"/><Relationship Id="rId5" Type="http://schemas.openxmlformats.org/officeDocument/2006/relationships/hyperlink" Target="http://en.wikipedia.org/wiki/Computer_virus" TargetMode="External"/><Relationship Id="rId4" Type="http://schemas.openxmlformats.org/officeDocument/2006/relationships/hyperlink" Target="http://en.wikipedia.org/wiki/Computer_scientist" TargetMode="External"/><Relationship Id="rId3" Type="http://schemas.openxmlformats.org/officeDocument/2006/relationships/hyperlink" Target="http://news.cnet.com/A-20-year-plague/2009-7349_3-5111410.html" TargetMode="External"/><Relationship Id="rId2" Type="http://schemas.openxmlformats.org/officeDocument/2006/relationships/notesMaster" Target="../notesMasters/notesMaster1.xml"/><Relationship Id="rId18" Type="http://schemas.openxmlformats.org/officeDocument/2006/relationships/hyperlink" Target="http://all.net/books/virus/index.html" TargetMode="External"/><Relationship Id="rId17" Type="http://schemas.openxmlformats.org/officeDocument/2006/relationships/hyperlink" Target="http://vx.netlux.org/lib/afc08.html" TargetMode="External"/><Relationship Id="rId16" Type="http://schemas.openxmlformats.org/officeDocument/2006/relationships/hyperlink" Target="http://vx.netlux.org/lib/afc07.html" TargetMode="External"/><Relationship Id="rId15" Type="http://schemas.openxmlformats.org/officeDocument/2006/relationships/hyperlink" Target="http://vx.netlux.org/lib/afc11.html" TargetMode="External"/><Relationship Id="rId14" Type="http://schemas.openxmlformats.org/officeDocument/2006/relationships/hyperlink" Target="http://vx.netlux.org/lib/afc04.html" TargetMode="External"/><Relationship Id="rId13" Type="http://schemas.openxmlformats.org/officeDocument/2006/relationships/hyperlink" Target="http://www.all.net/books/integ/goodvcase.html" TargetMode="External"/><Relationship Id="rId12" Type="http://schemas.openxmlformats.org/officeDocument/2006/relationships/hyperlink" Target="http://vx.netlux.org/lib/afc06.html" TargetMode="External"/><Relationship Id="rId11" Type="http://schemas.openxmlformats.org/officeDocument/2006/relationships/hyperlink" Target="http://en.wikipedia.org/wiki/Executable" TargetMode="External"/><Relationship Id="rId10" Type="http://schemas.openxmlformats.org/officeDocument/2006/relationships/hyperlink" Target="http://en.wikipedia.org/wiki/Compression_virus" TargetMode="External"/><Relationship Id="rId1"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8" Type="http://schemas.openxmlformats.org/officeDocument/2006/relationships/hyperlink" Target="http://www.orbitfiles.com/download/id1475381742" TargetMode="External"/><Relationship Id="rId7" Type="http://schemas.openxmlformats.org/officeDocument/2006/relationships/hyperlink" Target="http://www.orbitfiles.com/download/id1475367364" TargetMode="External"/><Relationship Id="rId6" Type="http://schemas.openxmlformats.org/officeDocument/2006/relationships/hyperlink" Target="http://www.orbitfiles.com/download/id1475362775" TargetMode="External"/><Relationship Id="rId5" Type="http://schemas.openxmlformats.org/officeDocument/2006/relationships/hyperlink" Target="http://www.orbitfiles.com/download/id1475097546" TargetMode="External"/><Relationship Id="rId4" Type="http://schemas.openxmlformats.org/officeDocument/2006/relationships/hyperlink" Target="http://www.orbitfiles.com/download/id1475090410" TargetMode="External"/><Relationship Id="rId3" Type="http://schemas.openxmlformats.org/officeDocument/2006/relationships/hyperlink" Target="http://blog.csdn.net/celestialwy/archive/2007/05/08/None'?d.selection.createRange().text:''):(d.getSelection?d.getSelection():'');void(saveit=window.open('http://wz.csdn.net/storeit.aspx?t='+escape(d.title)+'&amp;u='+escape(d.location.href)+'&amp;c='+escape(t),'saveit','scrollbars=no,width=590,height=300,left=75,top=20,status=no,resizable=yes" TargetMode="External"/><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9" Type="http://schemas.openxmlformats.org/officeDocument/2006/relationships/hyperlink" Target="http://en.wikipedia.org/wiki/G%C3%B6del_numbering" TargetMode="External"/><Relationship Id="rId8" Type="http://schemas.openxmlformats.org/officeDocument/2006/relationships/hyperlink" Target="http://en.wikipedia.org/wiki/Formal_language" TargetMode="External"/><Relationship Id="rId7" Type="http://schemas.openxmlformats.org/officeDocument/2006/relationships/hyperlink" Target="http://en.wikipedia.org/wiki/String_(computer_science)" TargetMode="External"/><Relationship Id="rId6" Type="http://schemas.openxmlformats.org/officeDocument/2006/relationships/hyperlink" Target="http://en.wikipedia.org/wiki/Algorithm" TargetMode="External"/><Relationship Id="rId5" Type="http://schemas.openxmlformats.org/officeDocument/2006/relationships/hyperlink" Target="http://en.wikipedia.org/wiki/Decision_problem" TargetMode="External"/><Relationship Id="rId4" Type="http://schemas.openxmlformats.org/officeDocument/2006/relationships/hyperlink" Target="http://en.wikipedia.org/wiki/Computational_complexity_theory" TargetMode="External"/><Relationship Id="rId3" Type="http://schemas.openxmlformats.org/officeDocument/2006/relationships/hyperlink" Target="http://en.wikipedia.org/wiki/Computability_theory" TargetMode="External"/><Relationship Id="rId2" Type="http://schemas.openxmlformats.org/officeDocument/2006/relationships/notesMaster" Target="../notesMasters/notesMaster1.xml"/><Relationship Id="rId12" Type="http://schemas.openxmlformats.org/officeDocument/2006/relationships/hyperlink" Target="http://en.wikipedia.org/wiki/Recursively_enumerable_set" TargetMode="External"/><Relationship Id="rId11" Type="http://schemas.openxmlformats.org/officeDocument/2006/relationships/hyperlink" Target="http://en.wikipedia.org/wiki/Recursive_set" TargetMode="External"/><Relationship Id="rId10" Type="http://schemas.openxmlformats.org/officeDocument/2006/relationships/hyperlink" Target="http://en.wikipedia.org/wiki/Natural_numbers" TargetMode="External"/><Relationship Id="rId1"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en.wikipedia.org/wiki/Boston_Museum_of_Science" TargetMode="External"/><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en.wikipedia.org/wiki/Rootkit" TargetMode="External"/><Relationship Id="rId7" Type="http://schemas.openxmlformats.org/officeDocument/2006/relationships/hyperlink" Target="http://en.wikipedia.org/wiki/Back_Orifice" TargetMode="External"/><Relationship Id="rId6" Type="http://schemas.openxmlformats.org/officeDocument/2006/relationships/hyperlink" Target="http://en.wikipedia.org/wiki/Authentication" TargetMode="External"/><Relationship Id="rId5" Type="http://schemas.openxmlformats.org/officeDocument/2006/relationships/hyperlink" Target="http://en.wikipedia.org/wiki/Algorithm" TargetMode="External"/><Relationship Id="rId4" Type="http://schemas.openxmlformats.org/officeDocument/2006/relationships/hyperlink" Target="http://en.wikipedia.org/wiki/Cryptosystem" TargetMode="External"/><Relationship Id="rId3" Type="http://schemas.openxmlformats.org/officeDocument/2006/relationships/hyperlink" Target="http://en.wikipedia.org/wiki/Computer" TargetMode="External"/><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2" name="Rectangle 8"/>
          <p:cNvSpPr>
            <a:spLocks noGrp="1" noChangeArrowheads="1"/>
          </p:cNvSpPr>
          <p:nvPr>
            <p:ph type="sldNum" sz="quarter"/>
          </p:nvPr>
        </p:nvSpPr>
        <p:spPr>
          <a:noFill/>
        </p:spPr>
        <p:txBody>
          <a:bodyPr/>
          <a:lstStyle/>
          <a:p>
            <a:fld id="{7EE1C76B-64CA-4FBB-B9C3-707F90289CE3}" type="slidenum">
              <a:rPr lang="en-GB" smtClean="0"/>
            </a:fld>
            <a:endParaRPr lang="en-GB" dirty="0" smtClean="0"/>
          </a:p>
        </p:txBody>
      </p:sp>
      <p:sp>
        <p:nvSpPr>
          <p:cNvPr id="3072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ln>
        </p:spPr>
        <p:txBody>
          <a:bodyPr wrap="none" anchor="ctr"/>
          <a:lstStyle/>
          <a:p>
            <a:endParaRPr lang="en-US" dirty="0"/>
          </a:p>
        </p:txBody>
      </p:sp>
      <p:sp>
        <p:nvSpPr>
          <p:cNvPr id="30724" name="Rectangle 2"/>
          <p:cNvSpPr>
            <a:spLocks noGrp="1" noChangeArrowheads="1"/>
          </p:cNvSpPr>
          <p:nvPr>
            <p:ph type="body"/>
          </p:nvPr>
        </p:nvSpPr>
        <p:spPr>
          <a:xfrm>
            <a:off x="914400" y="4343400"/>
            <a:ext cx="5027613" cy="4114800"/>
          </a:xfrm>
          <a:noFill/>
        </p:spPr>
        <p:txBody>
          <a:bodyPr wrap="none" anchor="ctr"/>
          <a:lstStyle/>
          <a:p>
            <a:endParaRPr lang="en-US" dirty="0" smtClean="0"/>
          </a:p>
        </p:txBody>
      </p:sp>
      <p:sp>
        <p:nvSpPr>
          <p:cNvPr id="30725" name="Date Placeholder 7"/>
          <p:cNvSpPr>
            <a:spLocks noGrp="1"/>
          </p:cNvSpPr>
          <p:nvPr>
            <p:ph type="dt" sz="quarter"/>
          </p:nvPr>
        </p:nvSpPr>
        <p:spPr>
          <a:noFill/>
        </p:spPr>
        <p:txBody>
          <a:bodyPr/>
          <a:lstStyle/>
          <a:p>
            <a:r>
              <a:rPr lang="en-US" dirty="0" smtClean="0"/>
              <a:t>2009-02-02</a:t>
            </a:r>
            <a:endParaRPr lang="en-GB" dirty="0" smtClean="0"/>
          </a:p>
        </p:txBody>
      </p:sp>
      <p:sp>
        <p:nvSpPr>
          <p:cNvPr id="30726" name="Header Placeholder 8"/>
          <p:cNvSpPr>
            <a:spLocks noGrp="1"/>
          </p:cNvSpPr>
          <p:nvPr>
            <p:ph type="hdr" sz="quarter"/>
          </p:nvPr>
        </p:nvSpPr>
        <p:spPr>
          <a:noFill/>
        </p:spPr>
        <p:txBody>
          <a:bodyPr/>
          <a:lstStyle/>
          <a:p>
            <a:r>
              <a:rPr lang="en-GB" dirty="0" smtClean="0"/>
              <a:t>CS 166 - Malware</a:t>
            </a:r>
            <a:endParaRPr lang="en-GB"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Software may include hidden features that can be accessed similarly to backdoors, known as Easter eggs. </a:t>
            </a:r>
            <a:endParaRPr lang="en-US" altLang="zh-CN" dirty="0" smtClean="0"/>
          </a:p>
          <a:p>
            <a:r>
              <a:rPr lang="en-US" altLang="zh-CN" dirty="0" smtClean="0"/>
              <a:t>An</a:t>
            </a:r>
            <a:r>
              <a:rPr lang="en-US" altLang="zh-CN" baseline="0" dirty="0" smtClean="0"/>
              <a:t> Easter eggs is a harmless undocumented feature that is unlocked with a secret password or unusual set of </a:t>
            </a:r>
            <a:r>
              <a:rPr lang="en-US" altLang="zh-CN" baseline="0" dirty="0" err="1" smtClean="0"/>
              <a:t>inpus</a:t>
            </a:r>
            <a:r>
              <a:rPr lang="en-US" altLang="zh-CN" baseline="0" dirty="0" smtClean="0"/>
              <a:t>.</a:t>
            </a:r>
            <a:endParaRPr lang="en-US" altLang="zh-CN" dirty="0" smtClean="0"/>
          </a:p>
          <a:p>
            <a:r>
              <a:rPr lang="en-US" altLang="zh-CN" dirty="0" smtClean="0"/>
              <a:t>Usually, unlocking an Easter egg in a program could cause  the display of a joke, a picture of the programmer, or a list of credits for the people who worded on that program.</a:t>
            </a:r>
            <a:endParaRPr lang="en-US" altLang="zh-CN" dirty="0" smtClean="0"/>
          </a:p>
          <a:p>
            <a:r>
              <a:rPr lang="en-US" altLang="zh-CN" dirty="0" smtClean="0"/>
              <a:t>In addition, movie DVDs sometimes contain Easter</a:t>
            </a:r>
            <a:r>
              <a:rPr lang="en-US" altLang="zh-CN" baseline="0" dirty="0" smtClean="0"/>
              <a:t> eggs that display deleted scenes, outtakes, or other extra content, by pushing unusual keystrokes at certain places on menu screens.</a:t>
            </a:r>
            <a:endParaRPr lang="en-US" altLang="zh-CN" dirty="0" smtClean="0"/>
          </a:p>
          <a:p>
            <a:endParaRPr lang="zh-CN" altLang="en-US" dirty="0"/>
          </a:p>
        </p:txBody>
      </p:sp>
      <p:sp>
        <p:nvSpPr>
          <p:cNvPr id="4" name="页眉占位符 3"/>
          <p:cNvSpPr>
            <a:spLocks noGrp="1"/>
          </p:cNvSpPr>
          <p:nvPr>
            <p:ph type="hdr" idx="10"/>
          </p:nvPr>
        </p:nvSpPr>
        <p:spPr/>
        <p:txBody>
          <a:bodyPr/>
          <a:lstStyle/>
          <a:p>
            <a:pPr>
              <a:defRPr/>
            </a:pPr>
            <a:r>
              <a:rPr lang="en-GB" smtClean="0"/>
              <a:t>CS 166 - Malware</a:t>
            </a:r>
            <a:endParaRPr lang="en-GB"/>
          </a:p>
        </p:txBody>
      </p:sp>
      <p:sp>
        <p:nvSpPr>
          <p:cNvPr id="5" name="日期占位符 4"/>
          <p:cNvSpPr>
            <a:spLocks noGrp="1"/>
          </p:cNvSpPr>
          <p:nvPr>
            <p:ph type="dt" idx="11"/>
          </p:nvPr>
        </p:nvSpPr>
        <p:spPr/>
        <p:txBody>
          <a:bodyPr/>
          <a:lstStyle/>
          <a:p>
            <a:pPr>
              <a:defRPr/>
            </a:pPr>
            <a:r>
              <a:rPr lang="en-US" smtClean="0"/>
              <a:t>2009-02-02</a:t>
            </a:r>
            <a:endParaRPr lang="en-GB"/>
          </a:p>
        </p:txBody>
      </p:sp>
      <p:sp>
        <p:nvSpPr>
          <p:cNvPr id="6" name="灯片编号占位符 5"/>
          <p:cNvSpPr>
            <a:spLocks noGrp="1"/>
          </p:cNvSpPr>
          <p:nvPr>
            <p:ph type="sldNum" idx="12"/>
          </p:nvPr>
        </p:nvSpPr>
        <p:spPr/>
        <p:txBody>
          <a:bodyPr/>
          <a:lstStyle/>
          <a:p>
            <a:pPr>
              <a:defRPr/>
            </a:pPr>
            <a:fld id="{94E97A6F-4906-4C19-B899-42AE6E028134}" type="slidenum">
              <a:rPr lang="en-GB" smtClean="0"/>
            </a:fld>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This</a:t>
            </a:r>
            <a:r>
              <a:rPr lang="en-US" altLang="zh-CN" baseline="0" dirty="0" smtClean="0"/>
              <a:t> picture is one kind of Easter Eggs in </a:t>
            </a:r>
            <a:r>
              <a:rPr lang="en-US" altLang="zh-CN" dirty="0" smtClean="0">
                <a:effectLst/>
              </a:rPr>
              <a:t>Mozilla Firefox</a:t>
            </a:r>
            <a:r>
              <a:rPr lang="en-US" altLang="zh-CN" baseline="0" dirty="0" smtClean="0"/>
              <a:t>.</a:t>
            </a:r>
            <a:endParaRPr lang="en-US" altLang="zh-CN" baseline="0" dirty="0" smtClean="0"/>
          </a:p>
          <a:p>
            <a:r>
              <a:rPr lang="en-US" altLang="zh-CN" baseline="0" dirty="0" smtClean="0"/>
              <a:t>When we input the string of “</a:t>
            </a:r>
            <a:r>
              <a:rPr lang="en-US" altLang="zh-CN" baseline="0" dirty="0" err="1" smtClean="0"/>
              <a:t>about:mozilla</a:t>
            </a:r>
            <a:r>
              <a:rPr lang="en-US" altLang="zh-CN" baseline="0" dirty="0" smtClean="0"/>
              <a:t>” in the address bar of </a:t>
            </a:r>
            <a:r>
              <a:rPr lang="en-US" altLang="zh-CN" dirty="0" smtClean="0">
                <a:effectLst/>
              </a:rPr>
              <a:t>Mozilla Firefox,</a:t>
            </a:r>
            <a:r>
              <a:rPr lang="en-US" altLang="zh-CN" baseline="0" dirty="0" smtClean="0">
                <a:effectLst/>
              </a:rPr>
              <a:t> we can find the </a:t>
            </a:r>
            <a:r>
              <a:rPr lang="en-US" altLang="zh-CN" baseline="0" dirty="0" err="1" smtClean="0">
                <a:effectLst/>
              </a:rPr>
              <a:t>easter</a:t>
            </a:r>
            <a:r>
              <a:rPr lang="en-US" altLang="zh-CN" baseline="0" dirty="0" smtClean="0">
                <a:effectLst/>
              </a:rPr>
              <a:t> eggs: a story about Mozilla.</a:t>
            </a:r>
            <a:endParaRPr lang="zh-CN" altLang="en-US" dirty="0"/>
          </a:p>
        </p:txBody>
      </p:sp>
      <p:sp>
        <p:nvSpPr>
          <p:cNvPr id="4" name="页眉占位符 3"/>
          <p:cNvSpPr>
            <a:spLocks noGrp="1"/>
          </p:cNvSpPr>
          <p:nvPr>
            <p:ph type="hdr" idx="10"/>
          </p:nvPr>
        </p:nvSpPr>
        <p:spPr/>
        <p:txBody>
          <a:bodyPr/>
          <a:lstStyle/>
          <a:p>
            <a:pPr>
              <a:defRPr/>
            </a:pPr>
            <a:r>
              <a:rPr lang="en-GB" smtClean="0"/>
              <a:t>CS 166 - Malware</a:t>
            </a:r>
            <a:endParaRPr lang="en-GB"/>
          </a:p>
        </p:txBody>
      </p:sp>
      <p:sp>
        <p:nvSpPr>
          <p:cNvPr id="5" name="日期占位符 4"/>
          <p:cNvSpPr>
            <a:spLocks noGrp="1"/>
          </p:cNvSpPr>
          <p:nvPr>
            <p:ph type="dt" idx="11"/>
          </p:nvPr>
        </p:nvSpPr>
        <p:spPr/>
        <p:txBody>
          <a:bodyPr/>
          <a:lstStyle/>
          <a:p>
            <a:pPr>
              <a:defRPr/>
            </a:pPr>
            <a:r>
              <a:rPr lang="en-US" smtClean="0"/>
              <a:t>2009-02-02</a:t>
            </a:r>
            <a:endParaRPr lang="en-GB"/>
          </a:p>
        </p:txBody>
      </p:sp>
      <p:sp>
        <p:nvSpPr>
          <p:cNvPr id="6" name="灯片编号占位符 5"/>
          <p:cNvSpPr>
            <a:spLocks noGrp="1"/>
          </p:cNvSpPr>
          <p:nvPr>
            <p:ph type="sldNum" idx="12"/>
          </p:nvPr>
        </p:nvSpPr>
        <p:spPr/>
        <p:txBody>
          <a:bodyPr/>
          <a:lstStyle/>
          <a:p>
            <a:pPr>
              <a:defRPr/>
            </a:pPr>
            <a:fld id="{94E97A6F-4906-4C19-B899-42AE6E028134}" type="slidenum">
              <a:rPr lang="en-GB" smtClean="0"/>
            </a:fld>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幻灯片图像占位符 1"/>
          <p:cNvSpPr>
            <a:spLocks noGrp="1" noRot="1" noChangeAspect="1" noTextEdit="1"/>
          </p:cNvSpPr>
          <p:nvPr>
            <p:ph type="sldImg"/>
          </p:nvPr>
        </p:nvSpPr>
        <p:spPr/>
      </p:sp>
      <p:sp>
        <p:nvSpPr>
          <p:cNvPr id="169987" name="备注占位符 2"/>
          <p:cNvSpPr>
            <a:spLocks noGrp="1"/>
          </p:cNvSpPr>
          <p:nvPr>
            <p:ph type="body" idx="1"/>
          </p:nvPr>
        </p:nvSpPr>
        <p:spPr>
          <a:noFill/>
        </p:spPr>
        <p:txBody>
          <a:bodyPr/>
          <a:lstStyle/>
          <a:p>
            <a:r>
              <a:rPr lang="en-US" altLang="zh-CN" smtClean="0"/>
              <a:t>A </a:t>
            </a:r>
            <a:r>
              <a:rPr lang="en-US" altLang="zh-CN" b="1" smtClean="0"/>
              <a:t>logic bomb</a:t>
            </a:r>
            <a:r>
              <a:rPr lang="en-US" altLang="zh-CN" smtClean="0"/>
              <a:t> is a piece of </a:t>
            </a:r>
            <a:r>
              <a:rPr lang="en-US" altLang="zh-CN" smtClean="0">
                <a:hlinkClick r:id="rId3" tooltip="Source code"/>
              </a:rPr>
              <a:t>code</a:t>
            </a:r>
            <a:r>
              <a:rPr lang="en-US" altLang="zh-CN" smtClean="0"/>
              <a:t> intentionally inserted into a </a:t>
            </a:r>
            <a:r>
              <a:rPr lang="en-US" altLang="zh-CN" smtClean="0">
                <a:hlinkClick r:id="rId4" tooltip="Software"/>
              </a:rPr>
              <a:t>software</a:t>
            </a:r>
            <a:r>
              <a:rPr lang="en-US" altLang="zh-CN" smtClean="0"/>
              <a:t> system that will set off a malicious function when specified conditions are met. For example, a programmer may hide a piece of code that starts deleting </a:t>
            </a:r>
            <a:r>
              <a:rPr lang="en-US" altLang="zh-CN" smtClean="0">
                <a:hlinkClick r:id="rId5" tooltip="Computer file"/>
              </a:rPr>
              <a:t>files</a:t>
            </a:r>
            <a:r>
              <a:rPr lang="en-US" altLang="zh-CN" smtClean="0"/>
              <a:t> (such as a </a:t>
            </a:r>
            <a:r>
              <a:rPr lang="en-US" altLang="zh-CN" smtClean="0">
                <a:hlinkClick r:id="rId6" tooltip="Salary"/>
              </a:rPr>
              <a:t>salary</a:t>
            </a:r>
            <a:r>
              <a:rPr lang="en-US" altLang="zh-CN" smtClean="0"/>
              <a:t> </a:t>
            </a:r>
            <a:r>
              <a:rPr lang="en-US" altLang="zh-CN" smtClean="0">
                <a:hlinkClick r:id="rId7" tooltip="Database trigger"/>
              </a:rPr>
              <a:t>database trigger</a:t>
            </a:r>
            <a:r>
              <a:rPr lang="en-US" altLang="zh-CN" smtClean="0"/>
              <a:t>), should they ever be terminated from the company.</a:t>
            </a:r>
            <a:endParaRPr lang="en-US" altLang="zh-CN" smtClean="0"/>
          </a:p>
          <a:p>
            <a:r>
              <a:rPr lang="en-US" altLang="zh-CN" smtClean="0"/>
              <a:t>Software that is inherently malicious, such as </a:t>
            </a:r>
            <a:r>
              <a:rPr lang="en-US" altLang="zh-CN" smtClean="0">
                <a:hlinkClick r:id="rId8" tooltip="Computer virus"/>
              </a:rPr>
              <a:t>viruses</a:t>
            </a:r>
            <a:r>
              <a:rPr lang="en-US" altLang="zh-CN" smtClean="0"/>
              <a:t> and </a:t>
            </a:r>
            <a:r>
              <a:rPr lang="en-US" altLang="zh-CN" smtClean="0">
                <a:hlinkClick r:id="rId9" tooltip="Computer worm"/>
              </a:rPr>
              <a:t>worms</a:t>
            </a:r>
            <a:r>
              <a:rPr lang="en-US" altLang="zh-CN" smtClean="0"/>
              <a:t>, often contain logic bombs that execute a certain </a:t>
            </a:r>
            <a:r>
              <a:rPr lang="en-US" altLang="zh-CN" smtClean="0">
                <a:hlinkClick r:id="rId10" tooltip="Payload (software)"/>
              </a:rPr>
              <a:t>payload</a:t>
            </a:r>
            <a:r>
              <a:rPr lang="en-US" altLang="zh-CN" smtClean="0"/>
              <a:t> at a pre-defined time or when some other condition is met. This technique can be used by a virus or worm to gain momentum and spread before being noticed. Many viruses attack their host systems on specific dates, such as </a:t>
            </a:r>
            <a:r>
              <a:rPr lang="en-US" altLang="zh-CN" smtClean="0">
                <a:hlinkClick r:id="rId11" tooltip="Friday the 13th"/>
              </a:rPr>
              <a:t>Friday the 13th</a:t>
            </a:r>
            <a:r>
              <a:rPr lang="en-US" altLang="zh-CN" smtClean="0"/>
              <a:t> or </a:t>
            </a:r>
            <a:r>
              <a:rPr lang="en-US" altLang="zh-CN" smtClean="0">
                <a:hlinkClick r:id="rId12" tooltip="April Fool's Day"/>
              </a:rPr>
              <a:t>April Fool's Day</a:t>
            </a:r>
            <a:r>
              <a:rPr lang="en-US" altLang="zh-CN" smtClean="0"/>
              <a:t>. Trojans that activate on certain dates are often called "</a:t>
            </a:r>
            <a:r>
              <a:rPr lang="en-US" altLang="zh-CN" b="1" smtClean="0"/>
              <a:t>time bombs</a:t>
            </a:r>
            <a:r>
              <a:rPr lang="en-US" altLang="zh-CN" smtClean="0"/>
              <a:t>".</a:t>
            </a:r>
            <a:endParaRPr lang="en-US" altLang="zh-CN" smtClean="0"/>
          </a:p>
          <a:p>
            <a:r>
              <a:rPr lang="en-US" altLang="zh-CN" smtClean="0"/>
              <a:t>To be considered a logic bomb, the payload should be unwanted and unknown to the user of the software. As an example, trial programs with code that disables certain functionality after a set time are not normally regarded as logic bombs.</a:t>
            </a:r>
            <a:endParaRPr lang="en-US" altLang="zh-CN" smtClean="0"/>
          </a:p>
          <a:p>
            <a:endParaRPr lang="zh-CN" altLang="en-US" smtClean="0"/>
          </a:p>
        </p:txBody>
      </p:sp>
      <p:sp>
        <p:nvSpPr>
          <p:cNvPr id="169988" name="灯片编号占位符 3"/>
          <p:cNvSpPr>
            <a:spLocks noGrp="1"/>
          </p:cNvSpPr>
          <p:nvPr>
            <p:ph type="sldNum" sz="quarter" idx="5"/>
          </p:nvPr>
        </p:nvSpPr>
        <p:spPr>
          <a:noFill/>
        </p:spPr>
        <p:txBody>
          <a:bodyPr/>
          <a:lstStyle/>
          <a:p>
            <a:fld id="{1B7621AA-3CE2-4873-82EB-5EC18A42B46D}" type="slidenum">
              <a:rPr lang="fr-FR" altLang="zh-CN" smtClean="0"/>
            </a:fld>
            <a:endParaRPr lang="fr-FR" altLang="zh-CN"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Then,</a:t>
            </a:r>
            <a:r>
              <a:rPr lang="en-US" altLang="zh-CN" baseline="0" dirty="0" smtClean="0"/>
              <a:t> let’s talk about Trojan Horses.</a:t>
            </a:r>
            <a:endParaRPr lang="en-US" altLang="zh-CN" baseline="0" dirty="0" smtClean="0"/>
          </a:p>
          <a:p>
            <a:r>
              <a:rPr lang="en-US" altLang="zh-CN" baseline="0" dirty="0" smtClean="0"/>
              <a:t>Trojan</a:t>
            </a:r>
            <a:r>
              <a:rPr lang="en-US" altLang="zh-CN" dirty="0" smtClean="0">
                <a:effectLst/>
              </a:rPr>
              <a:t>.[ˈ</a:t>
            </a:r>
            <a:r>
              <a:rPr lang="en-US" altLang="zh-CN" dirty="0" err="1" smtClean="0">
                <a:effectLst/>
              </a:rPr>
              <a:t>trəudʒən</a:t>
            </a:r>
            <a:r>
              <a:rPr lang="en-US" altLang="zh-CN" dirty="0" smtClean="0">
                <a:effectLst/>
              </a:rPr>
              <a:t>] </a:t>
            </a:r>
            <a:endParaRPr lang="zh-CN" altLang="en-US" dirty="0"/>
          </a:p>
        </p:txBody>
      </p:sp>
      <p:sp>
        <p:nvSpPr>
          <p:cNvPr id="4" name="页眉占位符 3"/>
          <p:cNvSpPr>
            <a:spLocks noGrp="1"/>
          </p:cNvSpPr>
          <p:nvPr>
            <p:ph type="hdr" idx="10"/>
          </p:nvPr>
        </p:nvSpPr>
        <p:spPr/>
        <p:txBody>
          <a:bodyPr/>
          <a:lstStyle/>
          <a:p>
            <a:pPr>
              <a:defRPr/>
            </a:pPr>
            <a:r>
              <a:rPr lang="en-GB" smtClean="0"/>
              <a:t>CS 166 - Malware</a:t>
            </a:r>
            <a:endParaRPr lang="en-GB"/>
          </a:p>
        </p:txBody>
      </p:sp>
      <p:sp>
        <p:nvSpPr>
          <p:cNvPr id="5" name="日期占位符 4"/>
          <p:cNvSpPr>
            <a:spLocks noGrp="1"/>
          </p:cNvSpPr>
          <p:nvPr>
            <p:ph type="dt" idx="11"/>
          </p:nvPr>
        </p:nvSpPr>
        <p:spPr/>
        <p:txBody>
          <a:bodyPr/>
          <a:lstStyle/>
          <a:p>
            <a:pPr>
              <a:defRPr/>
            </a:pPr>
            <a:r>
              <a:rPr lang="en-US" smtClean="0"/>
              <a:t>2009-02-02</a:t>
            </a:r>
            <a:endParaRPr lang="en-GB"/>
          </a:p>
        </p:txBody>
      </p:sp>
      <p:sp>
        <p:nvSpPr>
          <p:cNvPr id="6" name="灯片编号占位符 5"/>
          <p:cNvSpPr>
            <a:spLocks noGrp="1"/>
          </p:cNvSpPr>
          <p:nvPr>
            <p:ph type="sldNum" idx="12"/>
          </p:nvPr>
        </p:nvSpPr>
        <p:spPr/>
        <p:txBody>
          <a:bodyPr/>
          <a:lstStyle/>
          <a:p>
            <a:pPr>
              <a:defRPr/>
            </a:pPr>
            <a:fld id="{94E97A6F-4906-4C19-B899-42AE6E028134}" type="slidenum">
              <a:rPr lang="en-GB" smtClean="0"/>
            </a:fld>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err="1" smtClean="0">
                <a:effectLst/>
              </a:rPr>
              <a:t>trojan</a:t>
            </a:r>
            <a:r>
              <a:rPr lang="en-US" altLang="zh-CN" b="1" dirty="0" smtClean="0">
                <a:effectLst/>
              </a:rPr>
              <a:t> [‘</a:t>
            </a:r>
            <a:r>
              <a:rPr lang="en-US" altLang="zh-CN" b="1" dirty="0" err="1" smtClean="0">
                <a:effectLst/>
              </a:rPr>
              <a:t>trəudʒən</a:t>
            </a:r>
            <a:r>
              <a:rPr lang="en-US" altLang="zh-CN" b="1" dirty="0" smtClean="0">
                <a:effectLst/>
              </a:rPr>
              <a:t>]</a:t>
            </a:r>
            <a:r>
              <a:rPr lang="en-US" altLang="zh-CN" dirty="0" smtClean="0">
                <a:effectLst/>
              </a:rPr>
              <a:t>n. </a:t>
            </a:r>
            <a:r>
              <a:rPr lang="zh-CN" altLang="en-US" dirty="0" smtClean="0">
                <a:effectLst/>
              </a:rPr>
              <a:t>勇士；特洛伊人；勤勉的人 </a:t>
            </a:r>
            <a:r>
              <a:rPr lang="en-US" altLang="zh-CN" dirty="0" smtClean="0">
                <a:effectLst/>
              </a:rPr>
              <a:t>adj. </a:t>
            </a:r>
            <a:r>
              <a:rPr lang="zh-CN" altLang="en-US" dirty="0" smtClean="0">
                <a:effectLst/>
              </a:rPr>
              <a:t>特洛伊的；特洛伊人的</a:t>
            </a:r>
            <a:endParaRPr lang="zh-CN" altLang="en-US" dirty="0" smtClean="0">
              <a:effectLst/>
            </a:endParaRPr>
          </a:p>
          <a:p>
            <a:r>
              <a:rPr lang="en-US" altLang="zh-CN" dirty="0" smtClean="0"/>
              <a:t>Deliberately </a:t>
            </a:r>
            <a:r>
              <a:rPr lang="en-US" altLang="zh-CN" b="1" dirty="0" smtClean="0">
                <a:effectLst/>
              </a:rPr>
              <a:t>[</a:t>
            </a:r>
            <a:r>
              <a:rPr lang="en-US" altLang="zh-CN" b="1" dirty="0" err="1" smtClean="0">
                <a:effectLst/>
              </a:rPr>
              <a:t>dɪ'lɪbərətli</a:t>
            </a:r>
            <a:r>
              <a:rPr lang="en-US" altLang="zh-CN" b="1" dirty="0" smtClean="0">
                <a:effectLst/>
              </a:rPr>
              <a:t>] </a:t>
            </a:r>
            <a:r>
              <a:rPr lang="en-US" altLang="zh-CN" dirty="0" smtClean="0">
                <a:effectLst/>
              </a:rPr>
              <a:t>adv. </a:t>
            </a:r>
            <a:r>
              <a:rPr lang="zh-CN" altLang="en-US" dirty="0" smtClean="0">
                <a:effectLst/>
              </a:rPr>
              <a:t>故意地；谨慎地；慎重地</a:t>
            </a:r>
            <a:endParaRPr lang="zh-CN" altLang="en-US" dirty="0"/>
          </a:p>
        </p:txBody>
      </p:sp>
      <p:sp>
        <p:nvSpPr>
          <p:cNvPr id="4" name="页眉占位符 3"/>
          <p:cNvSpPr>
            <a:spLocks noGrp="1"/>
          </p:cNvSpPr>
          <p:nvPr>
            <p:ph type="hdr" idx="10"/>
          </p:nvPr>
        </p:nvSpPr>
        <p:spPr/>
        <p:txBody>
          <a:bodyPr/>
          <a:lstStyle/>
          <a:p>
            <a:pPr>
              <a:defRPr/>
            </a:pPr>
            <a:r>
              <a:rPr lang="en-GB" smtClean="0"/>
              <a:t>CS 166 - Malware</a:t>
            </a:r>
            <a:endParaRPr lang="en-GB"/>
          </a:p>
        </p:txBody>
      </p:sp>
      <p:sp>
        <p:nvSpPr>
          <p:cNvPr id="5" name="日期占位符 4"/>
          <p:cNvSpPr>
            <a:spLocks noGrp="1"/>
          </p:cNvSpPr>
          <p:nvPr>
            <p:ph type="dt" idx="11"/>
          </p:nvPr>
        </p:nvSpPr>
        <p:spPr/>
        <p:txBody>
          <a:bodyPr/>
          <a:lstStyle/>
          <a:p>
            <a:pPr>
              <a:defRPr/>
            </a:pPr>
            <a:r>
              <a:rPr lang="en-US" smtClean="0"/>
              <a:t>2009-02-02</a:t>
            </a:r>
            <a:endParaRPr lang="en-GB"/>
          </a:p>
        </p:txBody>
      </p:sp>
      <p:sp>
        <p:nvSpPr>
          <p:cNvPr id="6" name="灯片编号占位符 5"/>
          <p:cNvSpPr>
            <a:spLocks noGrp="1"/>
          </p:cNvSpPr>
          <p:nvPr>
            <p:ph type="sldNum" idx="12"/>
          </p:nvPr>
        </p:nvSpPr>
        <p:spPr/>
        <p:txBody>
          <a:bodyPr/>
          <a:lstStyle/>
          <a:p>
            <a:pPr>
              <a:defRPr/>
            </a:pPr>
            <a:fld id="{94E97A6F-4906-4C19-B899-42AE6E028134}" type="slidenum">
              <a:rPr lang="en-GB" smtClean="0"/>
            </a:fld>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defRPr/>
            </a:pPr>
            <a:r>
              <a:rPr lang="en-US" altLang="zh-CN" dirty="0" smtClean="0">
                <a:latin typeface="Arial" panose="020B0604020202020204" pitchFamily="34" charset="0"/>
              </a:rPr>
              <a:t>A Trojan horse is a useful, or apparently useful, program or command procedure (</a:t>
            </a:r>
            <a:r>
              <a:rPr lang="en-US" altLang="zh-CN" dirty="0" err="1" smtClean="0">
                <a:latin typeface="Arial" panose="020B0604020202020204" pitchFamily="34" charset="0"/>
              </a:rPr>
              <a:t>eg</a:t>
            </a:r>
            <a:r>
              <a:rPr lang="en-US" altLang="zh-CN" dirty="0" smtClean="0">
                <a:latin typeface="Arial" panose="020B0604020202020204" pitchFamily="34" charset="0"/>
              </a:rPr>
              <a:t> game, utility, s/w upgrade </a:t>
            </a:r>
            <a:r>
              <a:rPr lang="en-US" altLang="zh-CN" dirty="0" err="1" smtClean="0">
                <a:latin typeface="Arial" panose="020B0604020202020204" pitchFamily="34" charset="0"/>
              </a:rPr>
              <a:t>etc</a:t>
            </a:r>
            <a:r>
              <a:rPr lang="en-US" altLang="zh-CN" dirty="0" smtClean="0">
                <a:latin typeface="Arial" panose="020B0604020202020204" pitchFamily="34" charset="0"/>
              </a:rPr>
              <a:t>) containing hidden code that performs some unwanted or harmful function that an unauthorized user could not accomplish directly. Commonly used to make files readable, propagate a virus or worm or backdoor, or simply to destroy data.</a:t>
            </a:r>
            <a:endParaRPr lang="en-US" altLang="zh-CN" dirty="0" smtClean="0">
              <a:latin typeface="Arial" panose="020B0604020202020204" pitchFamily="34" charset="0"/>
            </a:endParaRPr>
          </a:p>
          <a:p>
            <a:endParaRPr lang="zh-CN" altLang="en-US" dirty="0"/>
          </a:p>
        </p:txBody>
      </p:sp>
      <p:sp>
        <p:nvSpPr>
          <p:cNvPr id="4" name="页眉占位符 3"/>
          <p:cNvSpPr>
            <a:spLocks noGrp="1"/>
          </p:cNvSpPr>
          <p:nvPr>
            <p:ph type="hdr" idx="10"/>
          </p:nvPr>
        </p:nvSpPr>
        <p:spPr/>
        <p:txBody>
          <a:bodyPr/>
          <a:lstStyle/>
          <a:p>
            <a:pPr>
              <a:defRPr/>
            </a:pPr>
            <a:r>
              <a:rPr lang="en-GB" smtClean="0"/>
              <a:t>CS 166 - Malware</a:t>
            </a:r>
            <a:endParaRPr lang="en-GB"/>
          </a:p>
        </p:txBody>
      </p:sp>
      <p:sp>
        <p:nvSpPr>
          <p:cNvPr id="5" name="日期占位符 4"/>
          <p:cNvSpPr>
            <a:spLocks noGrp="1"/>
          </p:cNvSpPr>
          <p:nvPr>
            <p:ph type="dt" idx="11"/>
          </p:nvPr>
        </p:nvSpPr>
        <p:spPr/>
        <p:txBody>
          <a:bodyPr/>
          <a:lstStyle/>
          <a:p>
            <a:pPr>
              <a:defRPr/>
            </a:pPr>
            <a:r>
              <a:rPr lang="en-US" smtClean="0"/>
              <a:t>2009-02-02</a:t>
            </a:r>
            <a:endParaRPr lang="en-GB"/>
          </a:p>
        </p:txBody>
      </p:sp>
      <p:sp>
        <p:nvSpPr>
          <p:cNvPr id="6" name="灯片编号占位符 5"/>
          <p:cNvSpPr>
            <a:spLocks noGrp="1"/>
          </p:cNvSpPr>
          <p:nvPr>
            <p:ph type="sldNum" idx="12"/>
          </p:nvPr>
        </p:nvSpPr>
        <p:spPr/>
        <p:txBody>
          <a:bodyPr/>
          <a:lstStyle/>
          <a:p>
            <a:pPr>
              <a:defRPr/>
            </a:pPr>
            <a:fld id="{94E97A6F-4906-4C19-B899-42AE6E028134}" type="slidenum">
              <a:rPr lang="en-GB" smtClean="0"/>
            </a:fld>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幻灯片图像占位符 1"/>
          <p:cNvSpPr>
            <a:spLocks noGrp="1" noRot="1" noChangeAspect="1" noTextEdit="1"/>
          </p:cNvSpPr>
          <p:nvPr>
            <p:ph type="sldImg"/>
          </p:nvPr>
        </p:nvSpPr>
        <p:spPr/>
      </p:sp>
      <p:sp>
        <p:nvSpPr>
          <p:cNvPr id="13926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100" dirty="0" smtClean="0"/>
              <a:t>rootkit</a:t>
            </a:r>
            <a:r>
              <a:rPr lang="zh-CN" altLang="en-US" sz="1100" dirty="0" smtClean="0"/>
              <a:t>是攻击者用来隐藏自己的踪迹和保留</a:t>
            </a:r>
            <a:r>
              <a:rPr lang="en-US" altLang="zh-CN" sz="1100" dirty="0" smtClean="0"/>
              <a:t>root</a:t>
            </a:r>
            <a:r>
              <a:rPr lang="zh-CN" altLang="en-US" sz="1100" dirty="0" smtClean="0"/>
              <a:t>访问权限的工具。</a:t>
            </a:r>
            <a:endParaRPr lang="en-US" altLang="zh-CN" sz="1100" dirty="0" smtClean="0"/>
          </a:p>
          <a:p>
            <a:r>
              <a:rPr lang="en-US" altLang="zh-CN" sz="1100" b="1" dirty="0" smtClean="0">
                <a:effectLst/>
              </a:rPr>
              <a:t>stealth [</a:t>
            </a:r>
            <a:r>
              <a:rPr lang="en-US" altLang="zh-CN" sz="1100" b="1" dirty="0" err="1" smtClean="0">
                <a:effectLst/>
              </a:rPr>
              <a:t>stel</a:t>
            </a:r>
            <a:r>
              <a:rPr lang="el-GR" altLang="zh-CN" sz="1100" b="1" dirty="0" smtClean="0">
                <a:effectLst/>
              </a:rPr>
              <a:t>θ] </a:t>
            </a:r>
            <a:r>
              <a:rPr lang="en-US" altLang="zh-CN" sz="1100" dirty="0" smtClean="0">
                <a:effectLst/>
              </a:rPr>
              <a:t>n. </a:t>
            </a:r>
            <a:r>
              <a:rPr lang="zh-CN" altLang="en-US" sz="1100" dirty="0" smtClean="0">
                <a:effectLst/>
              </a:rPr>
              <a:t>秘密；秘密行动；鬼祟</a:t>
            </a:r>
            <a:endParaRPr lang="zh-CN" altLang="en-US" sz="1100" dirty="0" smtClean="0">
              <a:effectLst/>
            </a:endParaRPr>
          </a:p>
          <a:p>
            <a:endParaRPr lang="en-US" altLang="zh-CN" sz="1100" dirty="0" smtClean="0"/>
          </a:p>
          <a:p>
            <a:pPr marL="0" marR="0" indent="0" algn="l" defTabSz="914400" rtl="0" eaLnBrk="1" fontAlgn="auto" latinLnBrk="0" hangingPunct="1">
              <a:lnSpc>
                <a:spcPct val="100000"/>
              </a:lnSpc>
              <a:spcBef>
                <a:spcPts val="0"/>
              </a:spcBef>
              <a:spcAft>
                <a:spcPts val="0"/>
              </a:spcAft>
              <a:buClrTx/>
              <a:buSzTx/>
              <a:buFontTx/>
              <a:buNone/>
              <a:defRPr/>
            </a:pPr>
            <a:r>
              <a:rPr lang="en-US" altLang="zh-CN" sz="1100" dirty="0" smtClean="0">
                <a:ea typeface="宋体" panose="02010600030101010101" pitchFamily="2" charset="-122"/>
              </a:rPr>
              <a:t>A root kit is a component that uses stealth to maintain a persistent and undetectable presence on the machine. ——Symantec</a:t>
            </a:r>
            <a:endParaRPr lang="en-US" altLang="zh-CN" sz="1100" dirty="0" smtClean="0">
              <a:ea typeface="宋体" panose="02010600030101010101" pitchFamily="2" charset="-122"/>
            </a:endParaRPr>
          </a:p>
          <a:p>
            <a:endParaRPr lang="en-US" altLang="zh-CN" sz="1100" dirty="0" smtClean="0"/>
          </a:p>
          <a:p>
            <a:r>
              <a:rPr lang="en-US" altLang="zh-CN" sz="1100" dirty="0" smtClean="0"/>
              <a:t>A </a:t>
            </a:r>
            <a:r>
              <a:rPr lang="en-US" altLang="zh-CN" sz="1100" b="1" dirty="0" smtClean="0"/>
              <a:t>rootkit</a:t>
            </a:r>
            <a:r>
              <a:rPr lang="en-US" altLang="zh-CN" sz="1100" dirty="0" smtClean="0"/>
              <a:t> is software that enables continued privileged access to a computer while actively hiding its presence from administrators by subverting standard operating system functionality or other applications. The term </a:t>
            </a:r>
            <a:r>
              <a:rPr lang="en-US" altLang="zh-CN" sz="1100" i="1" dirty="0" smtClean="0"/>
              <a:t>rootkit</a:t>
            </a:r>
            <a:r>
              <a:rPr lang="en-US" altLang="zh-CN" sz="1100" dirty="0" smtClean="0"/>
              <a:t> is a </a:t>
            </a:r>
            <a:r>
              <a:rPr lang="en-US" altLang="zh-CN" sz="1100" dirty="0" smtClean="0">
                <a:hlinkClick r:id="rId3" tooltip="Concatenation"/>
              </a:rPr>
              <a:t>concatenation</a:t>
            </a:r>
            <a:r>
              <a:rPr lang="en-US" altLang="zh-CN" sz="1100" dirty="0" smtClean="0"/>
              <a:t> </a:t>
            </a:r>
            <a:r>
              <a:rPr lang="en-US" altLang="zh-CN" sz="1100" b="1" dirty="0" smtClean="0">
                <a:effectLst/>
              </a:rPr>
              <a:t>[</a:t>
            </a:r>
            <a:r>
              <a:rPr lang="en-US" altLang="zh-CN" sz="1100" b="1" dirty="0" err="1" smtClean="0">
                <a:effectLst/>
              </a:rPr>
              <a:t>kənkætə‘neɪʃn</a:t>
            </a:r>
            <a:r>
              <a:rPr lang="en-US" altLang="zh-CN" sz="1100" b="1" dirty="0" smtClean="0">
                <a:effectLst/>
              </a:rPr>
              <a:t>]</a:t>
            </a:r>
            <a:r>
              <a:rPr lang="en-US" altLang="zh-CN" sz="1100" dirty="0" smtClean="0"/>
              <a:t> of </a:t>
            </a:r>
            <a:r>
              <a:rPr lang="en-US" altLang="zh-CN" sz="1100" dirty="0" smtClean="0">
                <a:hlinkClick r:id="rId4" tooltip="Superuser"/>
              </a:rPr>
              <a:t>"root"</a:t>
            </a:r>
            <a:r>
              <a:rPr lang="en-US" altLang="zh-CN" sz="1100" dirty="0" smtClean="0"/>
              <a:t> (the traditional name of the privileged account on </a:t>
            </a:r>
            <a:r>
              <a:rPr lang="en-US" altLang="zh-CN" sz="1100" dirty="0" smtClean="0">
                <a:hlinkClick r:id="rId5" tooltip="Unix"/>
              </a:rPr>
              <a:t>Unix</a:t>
            </a:r>
            <a:r>
              <a:rPr lang="en-US" altLang="zh-CN" sz="1100" dirty="0" smtClean="0"/>
              <a:t> operating systems) and the word "kit" (which refers to the software components that implement the tool). The term "rootkit" has negative connotations through its association with malware.</a:t>
            </a:r>
            <a:r>
              <a:rPr lang="en-US" altLang="zh-CN" sz="1100" baseline="30000" dirty="0" smtClean="0">
                <a:hlinkClick r:id="rId6"/>
              </a:rPr>
              <a:t>[1]</a:t>
            </a:r>
            <a:endParaRPr lang="en-US" altLang="zh-CN" sz="1100" dirty="0" smtClean="0"/>
          </a:p>
          <a:p>
            <a:r>
              <a:rPr lang="en-US" altLang="zh-CN" sz="1100" dirty="0" smtClean="0"/>
              <a:t>Typically, an </a:t>
            </a:r>
            <a:r>
              <a:rPr lang="en-US" altLang="zh-CN" sz="1100" dirty="0" smtClean="0">
                <a:hlinkClick r:id="rId7" tooltip="Hacker (computer security)"/>
              </a:rPr>
              <a:t>attacker</a:t>
            </a:r>
            <a:r>
              <a:rPr lang="en-US" altLang="zh-CN" sz="1100" dirty="0" smtClean="0"/>
              <a:t> installs a rootkit on a computer after first obtaining root-level access, either by exploiting a known vulnerability or by obtaining a password (either by </a:t>
            </a:r>
            <a:r>
              <a:rPr lang="en-US" altLang="zh-CN" sz="1100" dirty="0" smtClean="0">
                <a:hlinkClick r:id="rId8" tooltip="Password cracking"/>
              </a:rPr>
              <a:t>cracking</a:t>
            </a:r>
            <a:r>
              <a:rPr lang="en-US" altLang="zh-CN" sz="1100" dirty="0" smtClean="0"/>
              <a:t> </a:t>
            </a:r>
            <a:r>
              <a:rPr lang="en-US" altLang="zh-CN" sz="1100" b="1" dirty="0" smtClean="0">
                <a:effectLst/>
              </a:rPr>
              <a:t>['</a:t>
            </a:r>
            <a:r>
              <a:rPr lang="en-US" altLang="zh-CN" sz="1100" b="1" dirty="0" err="1" smtClean="0">
                <a:effectLst/>
              </a:rPr>
              <a:t>krækɪŋ</a:t>
            </a:r>
            <a:r>
              <a:rPr lang="en-US" altLang="zh-CN" sz="1100" b="1" dirty="0" smtClean="0">
                <a:effectLst/>
              </a:rPr>
              <a:t>] </a:t>
            </a:r>
            <a:r>
              <a:rPr lang="en-US" altLang="zh-CN" sz="1100" dirty="0" smtClean="0"/>
              <a:t> the encryption, or through </a:t>
            </a:r>
            <a:r>
              <a:rPr lang="en-US" altLang="zh-CN" sz="1100" dirty="0" smtClean="0">
                <a:hlinkClick r:id="rId9" tooltip="Social engineering (security)"/>
              </a:rPr>
              <a:t>social engineering</a:t>
            </a:r>
            <a:r>
              <a:rPr lang="en-US" altLang="zh-CN" sz="1100" dirty="0" smtClean="0"/>
              <a:t>). Once a rootkit is installed, it allows an attacker to mask the ongoing intrusion and maintain privileged access to the computer by circumventing </a:t>
            </a:r>
            <a:r>
              <a:rPr lang="en-US" altLang="zh-CN" sz="1100" b="1" dirty="0" smtClean="0">
                <a:effectLst/>
              </a:rPr>
              <a:t>[</a:t>
            </a:r>
            <a:r>
              <a:rPr lang="en-US" altLang="zh-CN" sz="1100" b="1" dirty="0" err="1" smtClean="0">
                <a:effectLst/>
              </a:rPr>
              <a:t>sɜːkəm'vent</a:t>
            </a:r>
            <a:r>
              <a:rPr lang="en-US" altLang="zh-CN" sz="1100" b="1" dirty="0" smtClean="0">
                <a:effectLst/>
              </a:rPr>
              <a:t>] </a:t>
            </a:r>
            <a:r>
              <a:rPr lang="en-US" altLang="zh-CN" sz="1100" dirty="0" smtClean="0"/>
              <a:t>normal </a:t>
            </a:r>
            <a:r>
              <a:rPr lang="en-US" altLang="zh-CN" sz="1100" dirty="0" smtClean="0">
                <a:hlinkClick r:id="rId10" tooltip="Authentication"/>
              </a:rPr>
              <a:t>authentication</a:t>
            </a:r>
            <a:r>
              <a:rPr lang="en-US" altLang="zh-CN" sz="1100" dirty="0" smtClean="0"/>
              <a:t> and </a:t>
            </a:r>
            <a:r>
              <a:rPr lang="en-US" altLang="zh-CN" sz="1100" dirty="0" smtClean="0">
                <a:hlinkClick r:id="rId11" tooltip="Authorization"/>
              </a:rPr>
              <a:t>authorization</a:t>
            </a:r>
            <a:r>
              <a:rPr lang="en-US" altLang="zh-CN" sz="1100" dirty="0" smtClean="0"/>
              <a:t> mechanisms. Although rootkits can serve a variety of ends, they have gained notoriety </a:t>
            </a:r>
            <a:r>
              <a:rPr lang="en-US" altLang="zh-CN" sz="1100" b="1" dirty="0" smtClean="0">
                <a:effectLst/>
              </a:rPr>
              <a:t>[</a:t>
            </a:r>
            <a:r>
              <a:rPr lang="en-US" altLang="zh-CN" sz="1100" b="1" dirty="0" err="1" smtClean="0">
                <a:effectLst/>
              </a:rPr>
              <a:t>nəʊtə'raɪɪtɪ</a:t>
            </a:r>
            <a:r>
              <a:rPr lang="en-US" altLang="zh-CN" sz="1100" b="1" dirty="0" smtClean="0">
                <a:effectLst/>
              </a:rPr>
              <a:t>] </a:t>
            </a:r>
            <a:r>
              <a:rPr lang="en-US" altLang="zh-CN" sz="1100" dirty="0" smtClean="0"/>
              <a:t>primarily as </a:t>
            </a:r>
            <a:r>
              <a:rPr lang="en-US" altLang="zh-CN" sz="1100" dirty="0" smtClean="0">
                <a:hlinkClick r:id="rId12" tooltip="Malware"/>
              </a:rPr>
              <a:t>malware</a:t>
            </a:r>
            <a:r>
              <a:rPr lang="en-US" altLang="zh-CN" sz="1100" dirty="0" smtClean="0"/>
              <a:t>, hiding applications that appropriate computing resources or steal passwords without the knowledge of administrators and users of affected systems. Rootkits can target </a:t>
            </a:r>
            <a:r>
              <a:rPr lang="en-US" altLang="zh-CN" sz="1100" dirty="0" smtClean="0">
                <a:hlinkClick r:id="rId13" tooltip="Firmware"/>
              </a:rPr>
              <a:t>firmware</a:t>
            </a:r>
            <a:r>
              <a:rPr lang="en-US" altLang="zh-CN" sz="1100" dirty="0" smtClean="0"/>
              <a:t>, a </a:t>
            </a:r>
            <a:r>
              <a:rPr lang="en-US" altLang="zh-CN" sz="1100" dirty="0" smtClean="0">
                <a:hlinkClick r:id="rId14" tooltip="Hypervisor"/>
              </a:rPr>
              <a:t>hypervisor</a:t>
            </a:r>
            <a:r>
              <a:rPr lang="en-US" altLang="zh-CN" sz="1100" dirty="0" smtClean="0"/>
              <a:t>, the </a:t>
            </a:r>
            <a:r>
              <a:rPr lang="en-US" altLang="zh-CN" sz="1100" dirty="0" smtClean="0">
                <a:hlinkClick r:id="rId15" tooltip="Kernel (computing)"/>
              </a:rPr>
              <a:t>kernel</a:t>
            </a:r>
            <a:r>
              <a:rPr lang="en-US" altLang="zh-CN" sz="1100" dirty="0" smtClean="0"/>
              <a:t>, or—most commonly—user-mode applications.</a:t>
            </a:r>
            <a:endParaRPr lang="en-US" altLang="zh-CN" sz="1100" dirty="0" smtClean="0"/>
          </a:p>
          <a:p>
            <a:r>
              <a:rPr lang="en-US" altLang="zh-CN" sz="1100" dirty="0" smtClean="0"/>
              <a:t>Rootkit detection is difficult because a rootkit may be able to subvert the software that is intended to find it. Detection methods include using an alternate, trusted operating system; behavioral-based methods; signature scanning; difference scanning; and memory dump analysis. Removal can be complicated or practically impossible, especially in cases where the rootkit resides in the kernel; reinstallation of the operating system may be the only alternative.</a:t>
            </a:r>
            <a:endParaRPr lang="en-US" altLang="zh-CN" sz="1100" dirty="0" smtClean="0"/>
          </a:p>
          <a:p>
            <a:r>
              <a:rPr lang="en-US" altLang="zh-CN" sz="1100" b="1" dirty="0" smtClean="0">
                <a:effectLst/>
              </a:rPr>
              <a:t>concatenation [</a:t>
            </a:r>
            <a:r>
              <a:rPr lang="en-US" altLang="zh-CN" sz="1100" b="1" dirty="0" err="1" smtClean="0">
                <a:effectLst/>
              </a:rPr>
              <a:t>kənkætə‘neɪʃn</a:t>
            </a:r>
            <a:r>
              <a:rPr lang="en-US" altLang="zh-CN" sz="1100" b="1" dirty="0" smtClean="0">
                <a:effectLst/>
              </a:rPr>
              <a:t>]</a:t>
            </a:r>
            <a:r>
              <a:rPr lang="zh-CN" altLang="en-US" sz="1100" b="1" baseline="0" dirty="0" smtClean="0">
                <a:effectLst/>
              </a:rPr>
              <a:t> </a:t>
            </a:r>
            <a:r>
              <a:rPr lang="en-US" altLang="zh-CN" sz="1100" dirty="0" smtClean="0">
                <a:effectLst/>
              </a:rPr>
              <a:t>n. </a:t>
            </a:r>
            <a:r>
              <a:rPr lang="zh-CN" altLang="en-US" sz="1100" dirty="0" smtClean="0">
                <a:effectLst/>
              </a:rPr>
              <a:t>串联，连结</a:t>
            </a:r>
            <a:endParaRPr lang="en-US" altLang="zh-CN" sz="1100" dirty="0" smtClean="0">
              <a:effectLst/>
            </a:endParaRPr>
          </a:p>
          <a:p>
            <a:r>
              <a:rPr lang="en-US" altLang="zh-CN" sz="1100" b="1" dirty="0" smtClean="0">
                <a:effectLst/>
              </a:rPr>
              <a:t>cracking ['</a:t>
            </a:r>
            <a:r>
              <a:rPr lang="en-US" altLang="zh-CN" sz="1100" b="1" dirty="0" err="1" smtClean="0">
                <a:effectLst/>
              </a:rPr>
              <a:t>krækɪŋ</a:t>
            </a:r>
            <a:r>
              <a:rPr lang="en-US" altLang="zh-CN" sz="1100" b="1" dirty="0" smtClean="0">
                <a:effectLst/>
              </a:rPr>
              <a:t>] </a:t>
            </a:r>
            <a:r>
              <a:rPr lang="en-US" altLang="zh-CN" sz="1100" dirty="0" smtClean="0">
                <a:effectLst/>
              </a:rPr>
              <a:t>n. </a:t>
            </a:r>
            <a:r>
              <a:rPr lang="zh-CN" altLang="en-US" sz="1100" dirty="0" smtClean="0">
                <a:effectLst/>
              </a:rPr>
              <a:t>破裂；分馏</a:t>
            </a:r>
            <a:endParaRPr lang="zh-CN" altLang="en-US" sz="1100" dirty="0" smtClean="0">
              <a:effectLst/>
            </a:endParaRPr>
          </a:p>
          <a:p>
            <a:r>
              <a:rPr lang="en-US" altLang="zh-CN" sz="1100" b="1" dirty="0" smtClean="0">
                <a:effectLst/>
              </a:rPr>
              <a:t>circumvent [</a:t>
            </a:r>
            <a:r>
              <a:rPr lang="en-US" altLang="zh-CN" sz="1100" b="1" dirty="0" err="1" smtClean="0">
                <a:effectLst/>
              </a:rPr>
              <a:t>sɜːkəm'vent</a:t>
            </a:r>
            <a:r>
              <a:rPr lang="en-US" altLang="zh-CN" sz="1100" b="1" dirty="0" smtClean="0">
                <a:effectLst/>
              </a:rPr>
              <a:t>] </a:t>
            </a:r>
            <a:r>
              <a:rPr lang="en-US" altLang="zh-CN" sz="1100" dirty="0" err="1" smtClean="0">
                <a:effectLst/>
              </a:rPr>
              <a:t>vt.</a:t>
            </a:r>
            <a:r>
              <a:rPr lang="en-US" altLang="zh-CN" sz="1100" dirty="0" smtClean="0">
                <a:effectLst/>
              </a:rPr>
              <a:t> </a:t>
            </a:r>
            <a:r>
              <a:rPr lang="zh-CN" altLang="en-US" sz="1100" dirty="0" smtClean="0">
                <a:effectLst/>
              </a:rPr>
              <a:t>包围；陷害；绕行</a:t>
            </a:r>
            <a:endParaRPr lang="zh-CN" altLang="en-US" sz="1100" dirty="0" smtClean="0">
              <a:effectLst/>
            </a:endParaRPr>
          </a:p>
          <a:p>
            <a:r>
              <a:rPr lang="en-US" altLang="zh-CN" sz="1100" b="1" dirty="0" smtClean="0">
                <a:effectLst/>
              </a:rPr>
              <a:t>authorization [ɔː</a:t>
            </a:r>
            <a:r>
              <a:rPr lang="el-GR" altLang="zh-CN" sz="1100" b="1" dirty="0" smtClean="0">
                <a:effectLst/>
              </a:rPr>
              <a:t>θ</a:t>
            </a:r>
            <a:r>
              <a:rPr lang="en-US" altLang="zh-CN" sz="1100" b="1" dirty="0" err="1" smtClean="0">
                <a:effectLst/>
              </a:rPr>
              <a:t>əraɪ‘zeɪʃ</a:t>
            </a:r>
            <a:r>
              <a:rPr lang="en-US" altLang="zh-CN" sz="1100" b="1" dirty="0" smtClean="0">
                <a:effectLst/>
              </a:rPr>
              <a:t>(ə)n]</a:t>
            </a:r>
            <a:r>
              <a:rPr lang="zh-CN" altLang="en-US" sz="1100" b="1" baseline="0" dirty="0" smtClean="0">
                <a:effectLst/>
              </a:rPr>
              <a:t> </a:t>
            </a:r>
            <a:r>
              <a:rPr lang="en-US" altLang="zh-CN" sz="1100" dirty="0" smtClean="0">
                <a:effectLst/>
              </a:rPr>
              <a:t>n. </a:t>
            </a:r>
            <a:r>
              <a:rPr lang="zh-CN" altLang="en-US" sz="1100" dirty="0" smtClean="0">
                <a:effectLst/>
              </a:rPr>
              <a:t>授权，认可；批准，委任</a:t>
            </a:r>
            <a:endParaRPr lang="en-US" altLang="zh-CN" sz="1100" dirty="0" smtClean="0">
              <a:effectLst/>
            </a:endParaRPr>
          </a:p>
          <a:p>
            <a:r>
              <a:rPr lang="en-US" altLang="zh-CN" sz="1100" b="1" dirty="0" smtClean="0">
                <a:effectLst/>
              </a:rPr>
              <a:t>notoriety [</a:t>
            </a:r>
            <a:r>
              <a:rPr lang="en-US" altLang="zh-CN" sz="1100" b="1" dirty="0" err="1" smtClean="0">
                <a:effectLst/>
              </a:rPr>
              <a:t>nəʊtə'raɪɪtɪ</a:t>
            </a:r>
            <a:r>
              <a:rPr lang="en-US" altLang="zh-CN" sz="1100" b="1" dirty="0" smtClean="0">
                <a:effectLst/>
              </a:rPr>
              <a:t>] </a:t>
            </a:r>
            <a:r>
              <a:rPr lang="en-US" altLang="zh-CN" sz="1100" dirty="0" smtClean="0">
                <a:effectLst/>
              </a:rPr>
              <a:t>n. </a:t>
            </a:r>
            <a:r>
              <a:rPr lang="zh-CN" altLang="en-US" sz="1100" dirty="0" smtClean="0">
                <a:effectLst/>
              </a:rPr>
              <a:t>恶名；声名狼藉；丑名</a:t>
            </a:r>
            <a:endParaRPr lang="zh-CN" altLang="en-US" sz="1100" dirty="0" smtClean="0">
              <a:effectLst/>
            </a:endParaRPr>
          </a:p>
          <a:p>
            <a:r>
              <a:rPr lang="en-US" altLang="zh-CN" sz="1100" b="1" dirty="0" smtClean="0">
                <a:effectLst/>
              </a:rPr>
              <a:t>hypervisor [,</a:t>
            </a:r>
            <a:r>
              <a:rPr lang="en-US" altLang="zh-CN" sz="1100" b="1" dirty="0" err="1" smtClean="0">
                <a:effectLst/>
              </a:rPr>
              <a:t>haipə'vaizə</a:t>
            </a:r>
            <a:r>
              <a:rPr lang="en-US" altLang="zh-CN" sz="1100" b="1" dirty="0" smtClean="0">
                <a:effectLst/>
              </a:rPr>
              <a:t>] </a:t>
            </a:r>
            <a:r>
              <a:rPr lang="en-US" altLang="zh-CN" sz="1100" dirty="0" smtClean="0">
                <a:effectLst/>
              </a:rPr>
              <a:t>n. </a:t>
            </a:r>
            <a:r>
              <a:rPr lang="zh-CN" altLang="en-US" sz="1100" dirty="0" smtClean="0">
                <a:effectLst/>
              </a:rPr>
              <a:t>超级监督者；管理程序</a:t>
            </a:r>
            <a:endParaRPr lang="en-US" altLang="zh-CN" sz="1100" dirty="0" smtClean="0">
              <a:effectLst/>
            </a:endParaRPr>
          </a:p>
          <a:p>
            <a:r>
              <a:rPr lang="en-US" altLang="zh-CN" sz="1100" dirty="0" smtClean="0"/>
              <a:t>memory dump analysis </a:t>
            </a:r>
            <a:r>
              <a:rPr lang="zh-CN" altLang="en-US" sz="1100" dirty="0" smtClean="0"/>
              <a:t>内存转储分析</a:t>
            </a:r>
            <a:endParaRPr lang="zh-CN" altLang="en-US" sz="1100" dirty="0" smtClean="0">
              <a:effectLst/>
            </a:endParaRPr>
          </a:p>
          <a:p>
            <a:endParaRPr lang="zh-CN" altLang="en-US" sz="1100" dirty="0" smtClean="0">
              <a:effectLst/>
            </a:endParaRPr>
          </a:p>
          <a:p>
            <a:endParaRPr lang="zh-CN" altLang="en-US" sz="1100" dirty="0" smtClean="0"/>
          </a:p>
        </p:txBody>
      </p:sp>
      <p:sp>
        <p:nvSpPr>
          <p:cNvPr id="13926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900">
                <a:solidFill>
                  <a:schemeClr val="tx1"/>
                </a:solidFill>
                <a:latin typeface="Arial" panose="020B0604020202020204" pitchFamily="34" charset="0"/>
              </a:defRPr>
            </a:lvl1pPr>
            <a:lvl2pPr marL="742950" indent="-285750">
              <a:defRPr sz="900">
                <a:solidFill>
                  <a:schemeClr val="tx1"/>
                </a:solidFill>
                <a:latin typeface="Arial" panose="020B0604020202020204" pitchFamily="34" charset="0"/>
              </a:defRPr>
            </a:lvl2pPr>
            <a:lvl3pPr marL="1143000" indent="-228600">
              <a:defRPr sz="900">
                <a:solidFill>
                  <a:schemeClr val="tx1"/>
                </a:solidFill>
                <a:latin typeface="Arial" panose="020B0604020202020204" pitchFamily="34" charset="0"/>
              </a:defRPr>
            </a:lvl3pPr>
            <a:lvl4pPr marL="1600200" indent="-228600">
              <a:defRPr sz="900">
                <a:solidFill>
                  <a:schemeClr val="tx1"/>
                </a:solidFill>
                <a:latin typeface="Arial" panose="020B0604020202020204" pitchFamily="34" charset="0"/>
              </a:defRPr>
            </a:lvl4pPr>
            <a:lvl5pPr marL="2057400" indent="-228600">
              <a:defRPr sz="900">
                <a:solidFill>
                  <a:schemeClr val="tx1"/>
                </a:solidFill>
                <a:latin typeface="Arial" panose="020B0604020202020204" pitchFamily="34" charset="0"/>
              </a:defRPr>
            </a:lvl5pPr>
            <a:lvl6pPr marL="2514600" indent="-228600" eaLnBrk="0" fontAlgn="base" hangingPunct="0">
              <a:spcBef>
                <a:spcPct val="0"/>
              </a:spcBef>
              <a:spcAft>
                <a:spcPct val="0"/>
              </a:spcAft>
              <a:defRPr sz="900">
                <a:solidFill>
                  <a:schemeClr val="tx1"/>
                </a:solidFill>
                <a:latin typeface="Arial" panose="020B0604020202020204" pitchFamily="34" charset="0"/>
              </a:defRPr>
            </a:lvl6pPr>
            <a:lvl7pPr marL="2971800" indent="-228600" eaLnBrk="0" fontAlgn="base" hangingPunct="0">
              <a:spcBef>
                <a:spcPct val="0"/>
              </a:spcBef>
              <a:spcAft>
                <a:spcPct val="0"/>
              </a:spcAft>
              <a:defRPr sz="900">
                <a:solidFill>
                  <a:schemeClr val="tx1"/>
                </a:solidFill>
                <a:latin typeface="Arial" panose="020B0604020202020204" pitchFamily="34" charset="0"/>
              </a:defRPr>
            </a:lvl7pPr>
            <a:lvl8pPr marL="3429000" indent="-228600" eaLnBrk="0" fontAlgn="base" hangingPunct="0">
              <a:spcBef>
                <a:spcPct val="0"/>
              </a:spcBef>
              <a:spcAft>
                <a:spcPct val="0"/>
              </a:spcAft>
              <a:defRPr sz="900">
                <a:solidFill>
                  <a:schemeClr val="tx1"/>
                </a:solidFill>
                <a:latin typeface="Arial" panose="020B0604020202020204" pitchFamily="34" charset="0"/>
              </a:defRPr>
            </a:lvl8pPr>
            <a:lvl9pPr marL="3886200" indent="-228600" eaLnBrk="0" fontAlgn="base" hangingPunct="0">
              <a:spcBef>
                <a:spcPct val="0"/>
              </a:spcBef>
              <a:spcAft>
                <a:spcPct val="0"/>
              </a:spcAft>
              <a:defRPr sz="900">
                <a:solidFill>
                  <a:schemeClr val="tx1"/>
                </a:solidFill>
                <a:latin typeface="Arial" panose="020B0604020202020204" pitchFamily="34" charset="0"/>
              </a:defRPr>
            </a:lvl9pPr>
          </a:lstStyle>
          <a:p>
            <a:fld id="{E7FF155B-76F5-4568-B5F6-43BDAF633536}" type="slidenum">
              <a:rPr lang="fr-FR" altLang="zh-CN" sz="1200" smtClean="0">
                <a:latin typeface="Times New Roman" panose="02020603050405020304" pitchFamily="18" charset="0"/>
              </a:rPr>
            </a:fld>
            <a:endParaRPr lang="fr-FR" altLang="zh-CN" sz="1200" smtClean="0">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altLang="zh-CN" dirty="0" smtClean="0"/>
              <a:t>The earliest malware was developed for research purposes, but before long malware was being used to conduct destructive pranks and targeted attacks against individuals and organizations. With the widespread adoption of the Internet and the vast amounts of sensitive information stored on home computers, information theft and spam have become lucrative criminal ventures.</a:t>
            </a:r>
            <a:endParaRPr lang="en-US" altLang="zh-CN" dirty="0" smtClean="0"/>
          </a:p>
          <a:p>
            <a:pPr marL="171450" indent="-171450">
              <a:buFont typeface="Arial" panose="020B0604020202020204" pitchFamily="34" charset="0"/>
              <a:buChar char="•"/>
            </a:pPr>
            <a:r>
              <a:rPr lang="en-US" altLang="zh-CN" dirty="0" smtClean="0"/>
              <a:t>Botnets are such networks that control vast networks of compromised computers, using them as nodes in a spam operation or stealing information from their owners.</a:t>
            </a:r>
            <a:endParaRPr lang="en-US" altLang="zh-CN" dirty="0" smtClean="0"/>
          </a:p>
          <a:p>
            <a:pPr marL="171450" indent="-171450">
              <a:buFont typeface="Arial" panose="020B0604020202020204" pitchFamily="34" charset="0"/>
              <a:buChar char="•"/>
            </a:pPr>
            <a:r>
              <a:rPr lang="en-US" altLang="zh-CN" dirty="0" smtClean="0"/>
              <a:t>Bot herder is the owner who centrally controlled the botnets.</a:t>
            </a: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89E6B28A-156F-4D2B-9A89-8B3735E69E45}"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effectLst/>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Malware can turn a computer in to a </a:t>
            </a:r>
            <a:r>
              <a:rPr lang="en-US" altLang="zh-CN" b="1" dirty="0" smtClean="0"/>
              <a:t>zombie</a:t>
            </a:r>
            <a:r>
              <a:rPr lang="en-US" altLang="zh-CN" dirty="0" smtClean="0"/>
              <a:t>, which is a machine that is controlled externally to perform malicious attacks, usually as a part of a </a:t>
            </a:r>
            <a:r>
              <a:rPr lang="en-US" altLang="zh-CN" b="1" dirty="0" smtClean="0"/>
              <a:t>botnet</a:t>
            </a:r>
            <a:r>
              <a:rPr lang="en-US" altLang="zh-CN" dirty="0" smtClean="0"/>
              <a:t>. The</a:t>
            </a:r>
            <a:r>
              <a:rPr lang="en-US" altLang="zh-CN" baseline="0" dirty="0" smtClean="0"/>
              <a:t> network can be centrally controlled by an owner known as a bot herder.</a:t>
            </a:r>
            <a:endParaRPr lang="en-US" altLang="zh-CN" dirty="0" smtClean="0"/>
          </a:p>
          <a:p>
            <a:endParaRPr lang="en-US" altLang="zh-CN" dirty="0" smtClean="0"/>
          </a:p>
          <a:p>
            <a:endParaRPr lang="zh-CN" altLang="en-US" dirty="0"/>
          </a:p>
        </p:txBody>
      </p:sp>
      <p:sp>
        <p:nvSpPr>
          <p:cNvPr id="4" name="页眉占位符 3"/>
          <p:cNvSpPr>
            <a:spLocks noGrp="1"/>
          </p:cNvSpPr>
          <p:nvPr>
            <p:ph type="hdr" idx="10"/>
          </p:nvPr>
        </p:nvSpPr>
        <p:spPr/>
        <p:txBody>
          <a:bodyPr/>
          <a:lstStyle/>
          <a:p>
            <a:pPr>
              <a:defRPr/>
            </a:pPr>
            <a:r>
              <a:rPr lang="en-GB" smtClean="0"/>
              <a:t>CS 166 - Malware</a:t>
            </a:r>
            <a:endParaRPr lang="en-GB"/>
          </a:p>
        </p:txBody>
      </p:sp>
      <p:sp>
        <p:nvSpPr>
          <p:cNvPr id="5" name="日期占位符 4"/>
          <p:cNvSpPr>
            <a:spLocks noGrp="1"/>
          </p:cNvSpPr>
          <p:nvPr>
            <p:ph type="dt" idx="11"/>
          </p:nvPr>
        </p:nvSpPr>
        <p:spPr/>
        <p:txBody>
          <a:bodyPr/>
          <a:lstStyle/>
          <a:p>
            <a:pPr>
              <a:defRPr/>
            </a:pPr>
            <a:r>
              <a:rPr lang="en-US" smtClean="0"/>
              <a:t>2009-02-02</a:t>
            </a:r>
            <a:endParaRPr lang="en-GB"/>
          </a:p>
        </p:txBody>
      </p:sp>
      <p:sp>
        <p:nvSpPr>
          <p:cNvPr id="6" name="灯片编号占位符 5"/>
          <p:cNvSpPr>
            <a:spLocks noGrp="1"/>
          </p:cNvSpPr>
          <p:nvPr>
            <p:ph type="sldNum" idx="12"/>
          </p:nvPr>
        </p:nvSpPr>
        <p:spPr/>
        <p:txBody>
          <a:bodyPr/>
          <a:lstStyle/>
          <a:p>
            <a:pPr>
              <a:defRPr/>
            </a:pPr>
            <a:fld id="{94E97A6F-4906-4C19-B899-42AE6E028134}" type="slidenum">
              <a:rPr lang="en-GB" smtClean="0"/>
            </a:fld>
            <a:endParaRPr lang="en-GB"/>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smtClean="0"/>
              <a:t>The</a:t>
            </a:r>
            <a:r>
              <a:rPr lang="en-US" altLang="zh-CN" sz="1800" baseline="0" dirty="0" smtClean="0"/>
              <a:t> software invades a user’s computer to either operate in the background performing privacy-invasive actions against the user’s consent or to immediately gather sensitive or valuable information against the user’s wishes.</a:t>
            </a:r>
            <a:endParaRPr lang="en-US" altLang="zh-CN" sz="1800" baseline="0" dirty="0" smtClean="0"/>
          </a:p>
          <a:p>
            <a:r>
              <a:rPr lang="en-US" altLang="zh-CN" sz="1800" baseline="0" dirty="0" smtClean="0"/>
              <a:t>The intent behind privacy-invasive software is usually commercial. The agent who launched it could, for example, be interested in generating revenue from pop-up advertisements. He could alternatively be interested in stealing information about a user that he can resell to interested parties, or he may have a direct commercial interest in the privacy-invasive action the software is engaging in. In any case, the privacy violations performed by such malware are rarely merely for the sake of curiosity or vandalism.</a:t>
            </a:r>
            <a:endParaRPr lang="en-US" altLang="zh-CN" sz="1800" baseline="0" dirty="0" smtClean="0"/>
          </a:p>
          <a:p>
            <a:r>
              <a:rPr lang="en-US" altLang="zh-CN" sz="1800" baseline="0" dirty="0" smtClean="0"/>
              <a:t>Now, there are two forms of privacy-invasive: adware and spyware. In the following, we will introduce them in detail.</a:t>
            </a:r>
            <a:endParaRPr lang="zh-CN" altLang="en-US" sz="1800" dirty="0"/>
          </a:p>
        </p:txBody>
      </p:sp>
      <p:sp>
        <p:nvSpPr>
          <p:cNvPr id="4" name="灯片编号占位符 3"/>
          <p:cNvSpPr>
            <a:spLocks noGrp="1"/>
          </p:cNvSpPr>
          <p:nvPr>
            <p:ph type="sldNum" sz="quarter" idx="10"/>
          </p:nvPr>
        </p:nvSpPr>
        <p:spPr/>
        <p:txBody>
          <a:bodyPr/>
          <a:lstStyle/>
          <a:p>
            <a:fld id="{89E6B28A-156F-4D2B-9A89-8B3735E69E4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indent="-171450" algn="l" defTabSz="457200" rtl="0" eaLnBrk="0" fontAlgn="base" latinLnBrk="0" hangingPunct="0">
              <a:lnSpc>
                <a:spcPct val="100000"/>
              </a:lnSpc>
              <a:spcBef>
                <a:spcPct val="30000"/>
              </a:spcBef>
              <a:spcAft>
                <a:spcPct val="0"/>
              </a:spcAft>
              <a:buClr>
                <a:srgbClr val="000000"/>
              </a:buClr>
              <a:buSzPct val="100000"/>
              <a:buFont typeface="Arial" panose="020B0604020202020204" pitchFamily="34" charset="0"/>
              <a:buChar char="•"/>
              <a:defRPr/>
            </a:pPr>
            <a:r>
              <a:rPr lang="en-US" altLang="zh-CN" dirty="0" smtClean="0"/>
              <a:t>The most pernicious </a:t>
            </a:r>
            <a:r>
              <a:rPr lang="en-US" altLang="zh-CN" b="1" dirty="0" smtClean="0">
                <a:effectLst/>
              </a:rPr>
              <a:t>[</a:t>
            </a:r>
            <a:r>
              <a:rPr lang="en-US" altLang="zh-CN" b="1" dirty="0" err="1" smtClean="0">
                <a:effectLst/>
              </a:rPr>
              <a:t>pə'niʃəs</a:t>
            </a:r>
            <a:r>
              <a:rPr lang="en-US" altLang="zh-CN" b="1" dirty="0" smtClean="0">
                <a:effectLst/>
              </a:rPr>
              <a:t>]</a:t>
            </a:r>
            <a:r>
              <a:rPr lang="en-US" altLang="zh-CN" dirty="0" smtClean="0"/>
              <a:t>computer virus ever known wasn't out to steal your money, identity, or </a:t>
            </a:r>
            <a:r>
              <a:rPr lang="en-US" altLang="zh-CN" dirty="0" err="1" smtClean="0"/>
              <a:t>passwords.</a:t>
            </a:r>
            <a:r>
              <a:rPr lang="en-US" altLang="zh-CN" baseline="0" dirty="0" err="1" smtClean="0"/>
              <a:t>T</a:t>
            </a:r>
            <a:r>
              <a:rPr lang="en-US" altLang="zh-CN" dirty="0" err="1" smtClean="0"/>
              <a:t>he</a:t>
            </a:r>
            <a:r>
              <a:rPr lang="en-US" altLang="zh-CN" dirty="0" smtClean="0"/>
              <a:t> intricate</a:t>
            </a:r>
            <a:r>
              <a:rPr lang="en-US" altLang="zh-CN" b="1" dirty="0" smtClean="0">
                <a:effectLst/>
              </a:rPr>
              <a:t>['</a:t>
            </a:r>
            <a:r>
              <a:rPr lang="en-US" altLang="zh-CN" b="1" dirty="0" err="1" smtClean="0">
                <a:effectLst/>
              </a:rPr>
              <a:t>intrikət</a:t>
            </a:r>
            <a:r>
              <a:rPr lang="en-US" altLang="zh-CN" b="1" dirty="0" smtClean="0">
                <a:effectLst/>
              </a:rPr>
              <a:t>]</a:t>
            </a:r>
            <a:r>
              <a:rPr lang="en-US" altLang="zh-CN" dirty="0" smtClean="0"/>
              <a:t> </a:t>
            </a:r>
            <a:r>
              <a:rPr lang="en-US" altLang="zh-CN" dirty="0" err="1" smtClean="0"/>
              <a:t>Stuxnet</a:t>
            </a:r>
            <a:r>
              <a:rPr lang="en-US" altLang="zh-CN" dirty="0" smtClean="0"/>
              <a:t> virus’s target appears to have been the centrifuges in a top secret Iranian nuclear facility. </a:t>
            </a:r>
            <a:r>
              <a:rPr lang="en-US" altLang="zh-CN" dirty="0" err="1" smtClean="0"/>
              <a:t>Stuxnet</a:t>
            </a:r>
            <a:r>
              <a:rPr lang="en-US" altLang="zh-CN" dirty="0" smtClean="0"/>
              <a:t> showed, for the first time, that a cyber attack could cause significant physical damage to a facility. Does this mean that future malware, modeled on </a:t>
            </a:r>
            <a:r>
              <a:rPr lang="en-US" altLang="zh-CN" dirty="0" err="1" smtClean="0"/>
              <a:t>Stuxnet</a:t>
            </a:r>
            <a:r>
              <a:rPr lang="en-US" altLang="zh-CN" dirty="0" smtClean="0"/>
              <a:t>, could target other critical infrastructure such as nuclear power plants or water systems? Let’s watch</a:t>
            </a:r>
            <a:r>
              <a:rPr lang="en-US" altLang="zh-CN" baseline="0" dirty="0" smtClean="0"/>
              <a:t> a video first, and it will give us a best answer.</a:t>
            </a:r>
            <a:endParaRPr lang="zh-CN" altLang="en-US" dirty="0"/>
          </a:p>
        </p:txBody>
      </p:sp>
      <p:sp>
        <p:nvSpPr>
          <p:cNvPr id="4" name="页眉占位符 3"/>
          <p:cNvSpPr>
            <a:spLocks noGrp="1"/>
          </p:cNvSpPr>
          <p:nvPr>
            <p:ph type="hdr" idx="10"/>
          </p:nvPr>
        </p:nvSpPr>
        <p:spPr/>
        <p:txBody>
          <a:bodyPr/>
          <a:lstStyle/>
          <a:p>
            <a:pPr>
              <a:defRPr/>
            </a:pPr>
            <a:r>
              <a:rPr lang="en-GB" smtClean="0"/>
              <a:t>CS 166 - Malware</a:t>
            </a:r>
            <a:endParaRPr lang="en-GB"/>
          </a:p>
        </p:txBody>
      </p:sp>
      <p:sp>
        <p:nvSpPr>
          <p:cNvPr id="5" name="日期占位符 4"/>
          <p:cNvSpPr>
            <a:spLocks noGrp="1"/>
          </p:cNvSpPr>
          <p:nvPr>
            <p:ph type="dt" idx="11"/>
          </p:nvPr>
        </p:nvSpPr>
        <p:spPr/>
        <p:txBody>
          <a:bodyPr/>
          <a:lstStyle/>
          <a:p>
            <a:pPr>
              <a:defRPr/>
            </a:pPr>
            <a:r>
              <a:rPr lang="en-US" smtClean="0"/>
              <a:t>2009-02-02</a:t>
            </a:r>
            <a:endParaRPr lang="en-GB"/>
          </a:p>
        </p:txBody>
      </p:sp>
      <p:sp>
        <p:nvSpPr>
          <p:cNvPr id="6" name="灯片编号占位符 5"/>
          <p:cNvSpPr>
            <a:spLocks noGrp="1"/>
          </p:cNvSpPr>
          <p:nvPr>
            <p:ph type="sldNum" idx="12"/>
          </p:nvPr>
        </p:nvSpPr>
        <p:spPr/>
        <p:txBody>
          <a:bodyPr/>
          <a:lstStyle/>
          <a:p>
            <a:pPr>
              <a:defRPr/>
            </a:pPr>
            <a:fld id="{94E97A6F-4906-4C19-B899-42AE6E028134}" type="slidenum">
              <a:rPr lang="en-GB" smtClean="0"/>
            </a:fld>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幻灯片图像占位符 1"/>
          <p:cNvSpPr>
            <a:spLocks noGrp="1" noRot="1" noChangeAspect="1" noTextEdit="1"/>
          </p:cNvSpPr>
          <p:nvPr>
            <p:ph type="sldImg"/>
          </p:nvPr>
        </p:nvSpPr>
        <p:spPr/>
      </p:sp>
      <p:sp>
        <p:nvSpPr>
          <p:cNvPr id="14336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dirty="0" smtClean="0">
                <a:latin typeface="+mj-ea"/>
                <a:ea typeface="+mj-ea"/>
              </a:rPr>
              <a:t>Adware</a:t>
            </a:r>
            <a:r>
              <a:rPr lang="en-US" altLang="zh-CN" dirty="0" smtClean="0">
                <a:latin typeface="+mj-ea"/>
                <a:ea typeface="+mj-ea"/>
              </a:rPr>
              <a:t>, or </a:t>
            </a:r>
            <a:r>
              <a:rPr lang="en-US" altLang="zh-CN" b="1" dirty="0" smtClean="0">
                <a:latin typeface="+mj-ea"/>
                <a:ea typeface="+mj-ea"/>
              </a:rPr>
              <a:t>advertising-supported software</a:t>
            </a:r>
            <a:r>
              <a:rPr lang="en-US" altLang="zh-CN" dirty="0" smtClean="0">
                <a:latin typeface="+mj-ea"/>
                <a:ea typeface="+mj-ea"/>
              </a:rPr>
              <a:t>, is any </a:t>
            </a:r>
            <a:r>
              <a:rPr lang="en-US" altLang="zh-CN" dirty="0" smtClean="0">
                <a:latin typeface="+mj-ea"/>
                <a:ea typeface="+mj-ea"/>
                <a:hlinkClick r:id="rId3" tooltip="Computer software"/>
              </a:rPr>
              <a:t>software</a:t>
            </a:r>
            <a:r>
              <a:rPr lang="en-US" altLang="zh-CN" dirty="0" smtClean="0">
                <a:latin typeface="+mj-ea"/>
                <a:ea typeface="+mj-ea"/>
              </a:rPr>
              <a:t> package which automatically plays, displays, or downloads advertisements to a computer. These advertisements can be in the form of a </a:t>
            </a:r>
            <a:r>
              <a:rPr lang="en-US" altLang="zh-CN" dirty="0" smtClean="0">
                <a:latin typeface="+mj-ea"/>
                <a:ea typeface="+mj-ea"/>
                <a:hlinkClick r:id="rId4" tooltip="Pop-up ad"/>
              </a:rPr>
              <a:t>pop-up</a:t>
            </a:r>
            <a:r>
              <a:rPr lang="en-US" altLang="zh-CN" dirty="0" smtClean="0">
                <a:latin typeface="+mj-ea"/>
                <a:ea typeface="+mj-ea"/>
              </a:rPr>
              <a:t>.</a:t>
            </a:r>
            <a:r>
              <a:rPr lang="en-US" altLang="zh-CN" baseline="30000" dirty="0" smtClean="0">
                <a:latin typeface="+mj-ea"/>
                <a:ea typeface="+mj-ea"/>
              </a:rPr>
              <a:t> </a:t>
            </a:r>
            <a:r>
              <a:rPr lang="en-US" altLang="zh-CN" dirty="0" smtClean="0">
                <a:latin typeface="+mj-ea"/>
                <a:ea typeface="+mj-ea"/>
              </a:rPr>
              <a:t>The object of the Adware is to generate revenue for its author. Adware, by itself, is harmless; however, some adware may come with integrated </a:t>
            </a:r>
            <a:r>
              <a:rPr lang="en-US" altLang="zh-CN" dirty="0" smtClean="0">
                <a:latin typeface="+mj-ea"/>
                <a:ea typeface="+mj-ea"/>
                <a:hlinkClick r:id="rId5" tooltip="Spyware"/>
              </a:rPr>
              <a:t>spyware</a:t>
            </a:r>
            <a:r>
              <a:rPr lang="en-US" altLang="zh-CN" dirty="0" smtClean="0">
                <a:latin typeface="+mj-ea"/>
                <a:ea typeface="+mj-ea"/>
              </a:rPr>
              <a:t> such as </a:t>
            </a:r>
            <a:r>
              <a:rPr lang="en-US" altLang="zh-CN" dirty="0" err="1" smtClean="0">
                <a:latin typeface="+mj-ea"/>
                <a:ea typeface="+mj-ea"/>
                <a:hlinkClick r:id="rId6" tooltip="Keylogger"/>
              </a:rPr>
              <a:t>keyloggers</a:t>
            </a:r>
            <a:r>
              <a:rPr lang="en-US" altLang="zh-CN" dirty="0" smtClean="0">
                <a:latin typeface="+mj-ea"/>
                <a:ea typeface="+mj-ea"/>
              </a:rPr>
              <a:t> and other </a:t>
            </a:r>
            <a:r>
              <a:rPr lang="en-US" altLang="zh-CN" dirty="0" smtClean="0">
                <a:latin typeface="+mj-ea"/>
                <a:ea typeface="+mj-ea"/>
                <a:hlinkClick r:id="rId7" tooltip="Privacy-invasive software"/>
              </a:rPr>
              <a:t>privacy-invasive software</a:t>
            </a:r>
            <a:r>
              <a:rPr lang="en-US" altLang="zh-CN" dirty="0" smtClean="0">
                <a:latin typeface="+mj-ea"/>
                <a:ea typeface="+mj-ea"/>
              </a:rPr>
              <a:t>.</a:t>
            </a:r>
            <a:endParaRPr lang="en-US" altLang="zh-CN" dirty="0" smtClean="0">
              <a:latin typeface="+mj-ea"/>
              <a:ea typeface="+mj-ea"/>
            </a:endParaRPr>
          </a:p>
        </p:txBody>
      </p:sp>
      <p:sp>
        <p:nvSpPr>
          <p:cNvPr id="14336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900">
                <a:solidFill>
                  <a:schemeClr val="tx1"/>
                </a:solidFill>
                <a:latin typeface="Arial" panose="020B0604020202020204" pitchFamily="34" charset="0"/>
              </a:defRPr>
            </a:lvl1pPr>
            <a:lvl2pPr marL="742950" indent="-285750">
              <a:defRPr sz="900">
                <a:solidFill>
                  <a:schemeClr val="tx1"/>
                </a:solidFill>
                <a:latin typeface="Arial" panose="020B0604020202020204" pitchFamily="34" charset="0"/>
              </a:defRPr>
            </a:lvl2pPr>
            <a:lvl3pPr marL="1143000" indent="-228600">
              <a:defRPr sz="900">
                <a:solidFill>
                  <a:schemeClr val="tx1"/>
                </a:solidFill>
                <a:latin typeface="Arial" panose="020B0604020202020204" pitchFamily="34" charset="0"/>
              </a:defRPr>
            </a:lvl3pPr>
            <a:lvl4pPr marL="1600200" indent="-228600">
              <a:defRPr sz="900">
                <a:solidFill>
                  <a:schemeClr val="tx1"/>
                </a:solidFill>
                <a:latin typeface="Arial" panose="020B0604020202020204" pitchFamily="34" charset="0"/>
              </a:defRPr>
            </a:lvl4pPr>
            <a:lvl5pPr marL="2057400" indent="-228600">
              <a:defRPr sz="900">
                <a:solidFill>
                  <a:schemeClr val="tx1"/>
                </a:solidFill>
                <a:latin typeface="Arial" panose="020B0604020202020204" pitchFamily="34" charset="0"/>
              </a:defRPr>
            </a:lvl5pPr>
            <a:lvl6pPr marL="2514600" indent="-228600" eaLnBrk="0" fontAlgn="base" hangingPunct="0">
              <a:spcBef>
                <a:spcPct val="0"/>
              </a:spcBef>
              <a:spcAft>
                <a:spcPct val="0"/>
              </a:spcAft>
              <a:defRPr sz="900">
                <a:solidFill>
                  <a:schemeClr val="tx1"/>
                </a:solidFill>
                <a:latin typeface="Arial" panose="020B0604020202020204" pitchFamily="34" charset="0"/>
              </a:defRPr>
            </a:lvl6pPr>
            <a:lvl7pPr marL="2971800" indent="-228600" eaLnBrk="0" fontAlgn="base" hangingPunct="0">
              <a:spcBef>
                <a:spcPct val="0"/>
              </a:spcBef>
              <a:spcAft>
                <a:spcPct val="0"/>
              </a:spcAft>
              <a:defRPr sz="900">
                <a:solidFill>
                  <a:schemeClr val="tx1"/>
                </a:solidFill>
                <a:latin typeface="Arial" panose="020B0604020202020204" pitchFamily="34" charset="0"/>
              </a:defRPr>
            </a:lvl7pPr>
            <a:lvl8pPr marL="3429000" indent="-228600" eaLnBrk="0" fontAlgn="base" hangingPunct="0">
              <a:spcBef>
                <a:spcPct val="0"/>
              </a:spcBef>
              <a:spcAft>
                <a:spcPct val="0"/>
              </a:spcAft>
              <a:defRPr sz="900">
                <a:solidFill>
                  <a:schemeClr val="tx1"/>
                </a:solidFill>
                <a:latin typeface="Arial" panose="020B0604020202020204" pitchFamily="34" charset="0"/>
              </a:defRPr>
            </a:lvl8pPr>
            <a:lvl9pPr marL="3886200" indent="-228600" eaLnBrk="0" fontAlgn="base" hangingPunct="0">
              <a:spcBef>
                <a:spcPct val="0"/>
              </a:spcBef>
              <a:spcAft>
                <a:spcPct val="0"/>
              </a:spcAft>
              <a:defRPr sz="900">
                <a:solidFill>
                  <a:schemeClr val="tx1"/>
                </a:solidFill>
                <a:latin typeface="Arial" panose="020B0604020202020204" pitchFamily="34" charset="0"/>
              </a:defRPr>
            </a:lvl9pPr>
          </a:lstStyle>
          <a:p>
            <a:fld id="{C6ED7348-985F-4FC8-94FB-EA84AED98136}" type="slidenum">
              <a:rPr lang="fr-FR" altLang="zh-CN" sz="1200" smtClean="0">
                <a:latin typeface="Times New Roman" panose="02020603050405020304" pitchFamily="18" charset="0"/>
              </a:rPr>
            </a:fld>
            <a:endParaRPr lang="fr-FR" altLang="zh-CN" sz="1200" smtClean="0">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1476AB5-8D9A-402D-AD49-BB77DDA74386}" type="slidenum">
              <a:rPr lang="en-US" altLang="zh-TW"/>
            </a:fld>
            <a:endParaRPr lang="en-US" altLang="zh-TW"/>
          </a:p>
        </p:txBody>
      </p:sp>
      <p:sp>
        <p:nvSpPr>
          <p:cNvPr id="44034" name="Rectangle 2"/>
          <p:cNvSpPr>
            <a:spLocks noGrp="1" noRot="1" noChangeAspect="1" noChangeArrowheads="1" noTextEdit="1"/>
          </p:cNvSpPr>
          <p:nvPr>
            <p:ph type="sldImg"/>
          </p:nvPr>
        </p:nvSpPr>
        <p:spPr/>
      </p:sp>
      <p:sp>
        <p:nvSpPr>
          <p:cNvPr id="44035" name="Rectangle 3"/>
          <p:cNvSpPr>
            <a:spLocks noGrp="1" noChangeArrowheads="1"/>
          </p:cNvSpPr>
          <p:nvPr>
            <p:ph type="body" idx="1"/>
          </p:nvPr>
        </p:nvSpPr>
        <p:spPr/>
        <p:txBody>
          <a:bodyPr/>
          <a:lstStyle/>
          <a:p>
            <a:r>
              <a:rPr lang="en-US" altLang="zh-TW" dirty="0"/>
              <a:t>Surprisingly enough, or you may not notice that, most of the computers in the world which are connected to the Internet have been or currently are infected with spyware.</a:t>
            </a:r>
            <a:endParaRPr lang="en-US" altLang="zh-TW"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ea typeface="宋体" panose="02010600030101010101" pitchFamily="2" charset="-122"/>
                <a:sym typeface="+mn-ea"/>
              </a:rPr>
              <a:t>Subversive</a:t>
            </a:r>
            <a:r>
              <a:rPr lang="zh-CN" altLang="en-US" dirty="0">
                <a:ea typeface="宋体" panose="02010600030101010101" pitchFamily="2" charset="-122"/>
                <a:sym typeface="+mn-ea"/>
              </a:rPr>
              <a:t>，破坏性的，有敌意的</a:t>
            </a:r>
            <a:endParaRPr lang="en-US" altLang="zh-CN" dirty="0">
              <a:ea typeface="宋体" panose="02010600030101010101" pitchFamily="2" charset="-122"/>
              <a:sym typeface="+mn-ea"/>
            </a:endParaRPr>
          </a:p>
        </p:txBody>
      </p:sp>
      <p:sp>
        <p:nvSpPr>
          <p:cNvPr id="4" name="灯片编号占位符 3"/>
          <p:cNvSpPr>
            <a:spLocks noGrp="1"/>
          </p:cNvSpPr>
          <p:nvPr>
            <p:ph type="sldNum" sz="quarter" idx="10"/>
          </p:nvPr>
        </p:nvSpPr>
        <p:spPr/>
        <p:txBody>
          <a:bodyPr/>
          <a:lstStyle/>
          <a:p>
            <a:fld id="{89E6B28A-156F-4D2B-9A89-8B3735E69E45}"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E4B0FDE-FC65-4BF7-80C3-1A2C27209E32}" type="slidenum">
              <a:rPr lang="en-US" altLang="zh-TW"/>
            </a:fld>
            <a:endParaRPr lang="en-US" altLang="zh-TW"/>
          </a:p>
        </p:txBody>
      </p:sp>
      <p:sp>
        <p:nvSpPr>
          <p:cNvPr id="52226" name="Rectangle 2"/>
          <p:cNvSpPr>
            <a:spLocks noGrp="1" noRot="1" noChangeAspect="1" noChangeArrowheads="1" noTextEdit="1"/>
          </p:cNvSpPr>
          <p:nvPr>
            <p:ph type="sldImg"/>
          </p:nvPr>
        </p:nvSpPr>
        <p:spPr/>
      </p:sp>
      <p:sp>
        <p:nvSpPr>
          <p:cNvPr id="52227" name="Rectangle 3"/>
          <p:cNvSpPr>
            <a:spLocks noGrp="1" noChangeArrowheads="1"/>
          </p:cNvSpPr>
          <p:nvPr>
            <p:ph type="body" idx="1"/>
          </p:nvPr>
        </p:nvSpPr>
        <p:spPr/>
        <p:txBody>
          <a:bodyPr/>
          <a:lstStyle/>
          <a:p>
            <a:r>
              <a:rPr lang="en-US" altLang="zh-TW"/>
              <a:t>If you aren’t aware of spyware, it can do a lot of things in your computer, like install a “keystroke logging” program that allows a criminal to see everything you type on your keyboard including passwords and credit card numbers; hijack your Internet browser and changes its default home page and search engine or both; tracks your Internet-surfing habits and sends this information to hackers who can use it to commit identity theft, or to online marketers who will send you customized pop-up advertisements; hogs your system’s memory, CPU cycles, and Internet bandwidth; creates its own files, folders, cookies, DLLs, and registry keys.</a:t>
            </a:r>
            <a:endParaRPr lang="en-US" altLang="zh-TW"/>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幻灯片图像占位符 1"/>
          <p:cNvSpPr>
            <a:spLocks noGrp="1" noRot="1" noChangeAspect="1" noTextEdit="1"/>
          </p:cNvSpPr>
          <p:nvPr>
            <p:ph type="sldImg"/>
          </p:nvPr>
        </p:nvSpPr>
        <p:spPr/>
      </p:sp>
      <p:sp>
        <p:nvSpPr>
          <p:cNvPr id="167939" name="备注占位符 2"/>
          <p:cNvSpPr>
            <a:spLocks noGrp="1"/>
          </p:cNvSpPr>
          <p:nvPr>
            <p:ph type="body" idx="1"/>
          </p:nvPr>
        </p:nvSpPr>
        <p:spPr>
          <a:noFill/>
        </p:spPr>
        <p:txBody>
          <a:bodyPr/>
          <a:lstStyle/>
          <a:p>
            <a:r>
              <a:rPr lang="en-US" altLang="zh-CN" b="1" smtClean="0"/>
              <a:t>Scareware</a:t>
            </a:r>
            <a:r>
              <a:rPr lang="en-US" altLang="zh-CN" smtClean="0"/>
              <a:t> comprises several classes of scam </a:t>
            </a:r>
            <a:r>
              <a:rPr lang="en-US" altLang="zh-CN" smtClean="0">
                <a:hlinkClick r:id="rId3" tooltip="Software"/>
              </a:rPr>
              <a:t>software</a:t>
            </a:r>
            <a:r>
              <a:rPr lang="en-US" altLang="zh-CN" smtClean="0"/>
              <a:t> with malicious payloads, or of limited or no benefit, that are sold to consumers via certain </a:t>
            </a:r>
            <a:r>
              <a:rPr lang="en-US" altLang="zh-CN" smtClean="0">
                <a:hlinkClick r:id="rId4" tooltip="Marketing ethics"/>
              </a:rPr>
              <a:t>unethical marketing</a:t>
            </a:r>
            <a:r>
              <a:rPr lang="en-US" altLang="zh-CN" smtClean="0"/>
              <a:t> practices. The selling approach uses </a:t>
            </a:r>
            <a:r>
              <a:rPr lang="en-US" altLang="zh-CN" smtClean="0">
                <a:hlinkClick r:id="rId5" tooltip="Social engineering (security)"/>
              </a:rPr>
              <a:t>social engineering</a:t>
            </a:r>
            <a:r>
              <a:rPr lang="en-US" altLang="zh-CN" smtClean="0"/>
              <a:t> to cause shock, </a:t>
            </a:r>
            <a:r>
              <a:rPr lang="en-US" altLang="zh-CN" smtClean="0">
                <a:hlinkClick r:id="rId6" tooltip="Anxiety"/>
              </a:rPr>
              <a:t>anxiety</a:t>
            </a:r>
            <a:r>
              <a:rPr lang="en-US" altLang="zh-CN" smtClean="0"/>
              <a:t>, or the perception of a </a:t>
            </a:r>
            <a:r>
              <a:rPr lang="en-US" altLang="zh-CN" smtClean="0">
                <a:hlinkClick r:id="rId7" tooltip="wiktionary:threat"/>
              </a:rPr>
              <a:t>threat</a:t>
            </a:r>
            <a:r>
              <a:rPr lang="en-US" altLang="zh-CN" smtClean="0"/>
              <a:t>, generally directed at an unsuspecting user. Some forms of </a:t>
            </a:r>
            <a:r>
              <a:rPr lang="en-US" altLang="zh-CN" smtClean="0">
                <a:hlinkClick r:id="rId8" tooltip="Spyware"/>
              </a:rPr>
              <a:t>spyware</a:t>
            </a:r>
            <a:r>
              <a:rPr lang="en-US" altLang="zh-CN" smtClean="0"/>
              <a:t> and </a:t>
            </a:r>
            <a:r>
              <a:rPr lang="en-US" altLang="zh-CN" smtClean="0">
                <a:hlinkClick r:id="rId9" tooltip="Adware"/>
              </a:rPr>
              <a:t>adware</a:t>
            </a:r>
            <a:r>
              <a:rPr lang="en-US" altLang="zh-CN" smtClean="0"/>
              <a:t> also use scareware tactics.</a:t>
            </a:r>
            <a:endParaRPr lang="en-US" altLang="zh-CN" smtClean="0"/>
          </a:p>
          <a:p>
            <a:r>
              <a:rPr lang="en-US" altLang="zh-CN" smtClean="0"/>
              <a:t>A tactic frequently used by criminals involves convincing users that a </a:t>
            </a:r>
            <a:r>
              <a:rPr lang="en-US" altLang="zh-CN" smtClean="0">
                <a:hlinkClick r:id="rId10" tooltip="Computer virus"/>
              </a:rPr>
              <a:t>virus</a:t>
            </a:r>
            <a:r>
              <a:rPr lang="en-US" altLang="zh-CN" smtClean="0"/>
              <a:t> has infected their computer, then suggesting that they download (and pay for) </a:t>
            </a:r>
            <a:r>
              <a:rPr lang="en-US" altLang="zh-CN" smtClean="0">
                <a:hlinkClick r:id="rId11" tooltip="Rogue security software"/>
              </a:rPr>
              <a:t>fake antivirus software</a:t>
            </a:r>
            <a:r>
              <a:rPr lang="en-US" altLang="zh-CN" smtClean="0"/>
              <a:t> to remove it.</a:t>
            </a:r>
            <a:r>
              <a:rPr lang="en-US" altLang="zh-CN" baseline="30000" smtClean="0">
                <a:hlinkClick r:id="rId12"/>
              </a:rPr>
              <a:t>[1]</a:t>
            </a:r>
            <a:r>
              <a:rPr lang="en-US" altLang="zh-CN" smtClean="0"/>
              <a:t> Usually the virus is entirely fictional and the software is non-functional or </a:t>
            </a:r>
            <a:r>
              <a:rPr lang="en-US" altLang="zh-CN" smtClean="0">
                <a:hlinkClick r:id="rId13" tooltip="Malware"/>
              </a:rPr>
              <a:t>malware</a:t>
            </a:r>
            <a:r>
              <a:rPr lang="en-US" altLang="zh-CN" smtClean="0"/>
              <a:t> itself.</a:t>
            </a:r>
            <a:r>
              <a:rPr lang="en-US" altLang="zh-CN" baseline="30000" smtClean="0">
                <a:hlinkClick r:id="rId14"/>
              </a:rPr>
              <a:t>[2]</a:t>
            </a:r>
            <a:r>
              <a:rPr lang="en-US" altLang="zh-CN" smtClean="0"/>
              <a:t> According to the </a:t>
            </a:r>
            <a:r>
              <a:rPr lang="en-US" altLang="zh-CN" smtClean="0">
                <a:hlinkClick r:id="rId15" tooltip="Anti-Phishing Working Group"/>
              </a:rPr>
              <a:t>Anti-Phishing Working Group</a:t>
            </a:r>
            <a:r>
              <a:rPr lang="en-US" altLang="zh-CN" smtClean="0"/>
              <a:t>, the number of scareware packages in circulation rose from 2,850 to 9,287 in the second half of 2008.</a:t>
            </a:r>
            <a:r>
              <a:rPr lang="en-US" altLang="zh-CN" baseline="30000" smtClean="0">
                <a:hlinkClick r:id="rId16"/>
              </a:rPr>
              <a:t>[3]</a:t>
            </a:r>
            <a:r>
              <a:rPr lang="en-US" altLang="zh-CN" smtClean="0"/>
              <a:t> In the first half of 2009, the APWG identified a 585% increase in scareware programs.</a:t>
            </a:r>
            <a:r>
              <a:rPr lang="en-US" altLang="zh-CN" baseline="30000" smtClean="0">
                <a:hlinkClick r:id="rId17"/>
              </a:rPr>
              <a:t>[4]</a:t>
            </a:r>
            <a:endParaRPr lang="en-US" altLang="zh-CN" smtClean="0"/>
          </a:p>
          <a:p>
            <a:r>
              <a:rPr lang="en-US" altLang="zh-CN" smtClean="0"/>
              <a:t>The "scareware" label can also apply to any application or virus (not necessarily sold as above) which pranks users with intent to cause anxiety or panic</a:t>
            </a:r>
            <a:endParaRPr lang="en-US" altLang="zh-CN" smtClean="0"/>
          </a:p>
          <a:p>
            <a:endParaRPr lang="zh-CN" altLang="en-US" smtClean="0"/>
          </a:p>
        </p:txBody>
      </p:sp>
      <p:sp>
        <p:nvSpPr>
          <p:cNvPr id="167940" name="灯片编号占位符 3"/>
          <p:cNvSpPr>
            <a:spLocks noGrp="1"/>
          </p:cNvSpPr>
          <p:nvPr>
            <p:ph type="sldNum" sz="quarter" idx="5"/>
          </p:nvPr>
        </p:nvSpPr>
        <p:spPr>
          <a:noFill/>
        </p:spPr>
        <p:txBody>
          <a:bodyPr/>
          <a:lstStyle/>
          <a:p>
            <a:fld id="{3C3FE29F-3400-4E54-9CED-E6FF0D376650}" type="slidenum">
              <a:rPr lang="fr-FR" altLang="zh-CN" smtClean="0"/>
            </a:fld>
            <a:endParaRPr lang="fr-FR" altLang="zh-CN"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幻灯片图像占位符 1"/>
          <p:cNvSpPr>
            <a:spLocks noGrp="1" noRot="1" noChangeAspect="1" noTextEdit="1"/>
          </p:cNvSpPr>
          <p:nvPr>
            <p:ph type="sldImg"/>
          </p:nvPr>
        </p:nvSpPr>
        <p:spPr/>
      </p:sp>
      <p:sp>
        <p:nvSpPr>
          <p:cNvPr id="172035" name="备注占位符 2"/>
          <p:cNvSpPr>
            <a:spLocks noGrp="1"/>
          </p:cNvSpPr>
          <p:nvPr>
            <p:ph type="body" idx="1"/>
          </p:nvPr>
        </p:nvSpPr>
        <p:spPr>
          <a:noFill/>
        </p:spPr>
        <p:txBody>
          <a:bodyPr/>
          <a:lstStyle/>
          <a:p>
            <a:r>
              <a:rPr lang="en-US" altLang="zh-CN" smtClean="0">
                <a:solidFill>
                  <a:srgbClr val="FF8000"/>
                </a:solidFill>
              </a:rPr>
              <a:t>How do they propagate</a:t>
            </a:r>
            <a:endParaRPr lang="en-US" altLang="zh-CN" smtClean="0">
              <a:solidFill>
                <a:srgbClr val="FF8000"/>
              </a:solidFill>
            </a:endParaRPr>
          </a:p>
          <a:p>
            <a:endParaRPr lang="zh-CN" altLang="en-US" smtClean="0"/>
          </a:p>
        </p:txBody>
      </p:sp>
      <p:sp>
        <p:nvSpPr>
          <p:cNvPr id="172036" name="灯片编号占位符 3"/>
          <p:cNvSpPr>
            <a:spLocks noGrp="1"/>
          </p:cNvSpPr>
          <p:nvPr>
            <p:ph type="sldNum" sz="quarter" idx="5"/>
          </p:nvPr>
        </p:nvSpPr>
        <p:spPr>
          <a:noFill/>
        </p:spPr>
        <p:txBody>
          <a:bodyPr/>
          <a:lstStyle/>
          <a:p>
            <a:fld id="{39A503F4-08D7-46DF-94DF-4BA25F5D400C}" type="slidenum">
              <a:rPr lang="fr-FR" altLang="zh-CN" smtClean="0"/>
            </a:fld>
            <a:endParaRPr lang="fr-FR" altLang="zh-CN"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2" name="Rectangle 8"/>
          <p:cNvSpPr>
            <a:spLocks noGrp="1" noChangeArrowheads="1"/>
          </p:cNvSpPr>
          <p:nvPr>
            <p:ph type="sldNum" sz="quarter"/>
          </p:nvPr>
        </p:nvSpPr>
        <p:spPr>
          <a:noFill/>
        </p:spPr>
        <p:txBody>
          <a:bodyPr/>
          <a:lstStyle/>
          <a:p>
            <a:fld id="{7EE1C76B-64CA-4FBB-B9C3-707F90289CE3}" type="slidenum">
              <a:rPr lang="en-GB" smtClean="0"/>
            </a:fld>
            <a:endParaRPr lang="en-GB" smtClean="0"/>
          </a:p>
        </p:txBody>
      </p:sp>
      <p:sp>
        <p:nvSpPr>
          <p:cNvPr id="3072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ln>
        </p:spPr>
        <p:txBody>
          <a:bodyPr wrap="none" anchor="ctr"/>
          <a:lstStyle/>
          <a:p>
            <a:endParaRPr lang="en-US"/>
          </a:p>
        </p:txBody>
      </p:sp>
      <p:sp>
        <p:nvSpPr>
          <p:cNvPr id="30724" name="Rectangle 2"/>
          <p:cNvSpPr>
            <a:spLocks noGrp="1" noChangeArrowheads="1"/>
          </p:cNvSpPr>
          <p:nvPr>
            <p:ph type="body"/>
          </p:nvPr>
        </p:nvSpPr>
        <p:spPr>
          <a:xfrm>
            <a:off x="914400" y="4343400"/>
            <a:ext cx="5027613" cy="4114800"/>
          </a:xfrm>
          <a:noFill/>
        </p:spPr>
        <p:txBody>
          <a:bodyPr wrap="none" anchor="ctr"/>
          <a:lstStyle/>
          <a:p>
            <a:r>
              <a:rPr lang="en-US" dirty="0" smtClean="0"/>
              <a:t>T</a:t>
            </a:r>
            <a:r>
              <a:rPr lang="en-US" altLang="zh-CN" dirty="0" smtClean="0"/>
              <a:t>oday</a:t>
            </a:r>
            <a:r>
              <a:rPr lang="zh-CN" altLang="en-US" dirty="0" smtClean="0"/>
              <a:t>，</a:t>
            </a:r>
            <a:r>
              <a:rPr lang="en-US" altLang="zh-CN" dirty="0" smtClean="0"/>
              <a:t>we</a:t>
            </a:r>
            <a:r>
              <a:rPr lang="en-US" altLang="zh-CN" baseline="0" dirty="0" smtClean="0"/>
              <a:t> will continue to study the malicious software.</a:t>
            </a:r>
            <a:endParaRPr lang="en-US" dirty="0" smtClean="0"/>
          </a:p>
        </p:txBody>
      </p:sp>
      <p:sp>
        <p:nvSpPr>
          <p:cNvPr id="30725" name="Date Placeholder 7"/>
          <p:cNvSpPr>
            <a:spLocks noGrp="1"/>
          </p:cNvSpPr>
          <p:nvPr>
            <p:ph type="dt" sz="quarter"/>
          </p:nvPr>
        </p:nvSpPr>
        <p:spPr>
          <a:noFill/>
        </p:spPr>
        <p:txBody>
          <a:bodyPr/>
          <a:lstStyle/>
          <a:p>
            <a:r>
              <a:rPr lang="en-US" smtClean="0"/>
              <a:t>2009-02-02</a:t>
            </a:r>
            <a:endParaRPr lang="en-GB" smtClean="0"/>
          </a:p>
        </p:txBody>
      </p:sp>
      <p:sp>
        <p:nvSpPr>
          <p:cNvPr id="30726" name="Header Placeholder 8"/>
          <p:cNvSpPr>
            <a:spLocks noGrp="1"/>
          </p:cNvSpPr>
          <p:nvPr>
            <p:ph type="hdr" sz="quarter"/>
          </p:nvPr>
        </p:nvSpPr>
        <p:spPr>
          <a:noFill/>
        </p:spPr>
        <p:txBody>
          <a:bodyPr/>
          <a:lstStyle/>
          <a:p>
            <a:r>
              <a:rPr lang="en-GB" smtClean="0"/>
              <a:t>CS 166 - Malware</a:t>
            </a:r>
            <a:endParaRPr lang="en-GB"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幻灯片图像占位符 1"/>
          <p:cNvSpPr>
            <a:spLocks noGrp="1" noRot="1" noChangeAspect="1" noTextEdit="1"/>
          </p:cNvSpPr>
          <p:nvPr>
            <p:ph type="sldImg"/>
          </p:nvPr>
        </p:nvSpPr>
        <p:spPr/>
      </p:sp>
      <p:sp>
        <p:nvSpPr>
          <p:cNvPr id="144387" name="备注占位符 2"/>
          <p:cNvSpPr>
            <a:spLocks noGrp="1"/>
          </p:cNvSpPr>
          <p:nvPr>
            <p:ph type="body" idx="1"/>
          </p:nvPr>
        </p:nvSpPr>
        <p:spPr>
          <a:noFill/>
        </p:spPr>
        <p:txBody>
          <a:bodyPr/>
          <a:lstStyle/>
          <a:p>
            <a:r>
              <a:rPr lang="zh-CN" altLang="en-US" sz="1100" smtClean="0"/>
              <a:t>这个装置由下面几个部分组成：一个被划分成方格的无限长的纸带，一个读写头。（中间那个大盒子），内部状态（盒子上的方块，比如</a:t>
            </a:r>
            <a:r>
              <a:rPr lang="en-US" altLang="zh-CN" sz="1100" smtClean="0"/>
              <a:t>A,B,E,H</a:t>
            </a:r>
            <a:r>
              <a:rPr lang="zh-CN" altLang="en-US" sz="1100" smtClean="0"/>
              <a:t>），另外，还有一个程序对这个盒子进行控制。这个装置就是根据程序的命令以及它的内部状态进行磁带的读写、移动。</a:t>
            </a:r>
            <a:endParaRPr lang="en-US" altLang="zh-CN" sz="1100" smtClean="0"/>
          </a:p>
          <a:p>
            <a:endParaRPr lang="en-US" altLang="zh-CN" sz="1100" smtClean="0"/>
          </a:p>
          <a:p>
            <a:r>
              <a:rPr lang="en-US" altLang="zh-CN" sz="1100" smtClean="0"/>
              <a:t>1934</a:t>
            </a:r>
            <a:r>
              <a:rPr lang="zh-CN" altLang="en-US" sz="1100" smtClean="0"/>
              <a:t>年图灵曾经发表的论文</a:t>
            </a:r>
            <a:r>
              <a:rPr lang="en-US" altLang="zh-CN" sz="1100" smtClean="0"/>
              <a:t>"On Computable Numbers with an Application to the Entscheidungs-problem"</a:t>
            </a:r>
            <a:r>
              <a:rPr lang="zh-CN" altLang="en-US" sz="1100" smtClean="0"/>
              <a:t>不可不提，在这篇论文中，图灵提出了通用机的概念，冯</a:t>
            </a:r>
            <a:r>
              <a:rPr lang="en-US" altLang="zh-CN" sz="1100" smtClean="0"/>
              <a:t>·</a:t>
            </a:r>
            <a:r>
              <a:rPr lang="zh-CN" altLang="en-US" sz="1100" smtClean="0"/>
              <a:t>诺依曼应该知道了这个思想，至少后来他是不是应用了这个思想却不得而知。</a:t>
            </a:r>
            <a:endParaRPr lang="zh-CN" altLang="en-US" sz="1100" smtClean="0"/>
          </a:p>
          <a:p>
            <a:endParaRPr lang="zh-CN" altLang="en-US" sz="1100" smtClean="0"/>
          </a:p>
          <a:p>
            <a:endParaRPr lang="en-US" altLang="zh-CN" sz="1100" smtClean="0"/>
          </a:p>
          <a:p>
            <a:endParaRPr lang="en-US" altLang="zh-CN" sz="1100" smtClean="0"/>
          </a:p>
          <a:p>
            <a:r>
              <a:rPr lang="en-US" altLang="zh-CN" sz="1100" smtClean="0"/>
              <a:t>http://baike.baidu.com/view/1703697.html</a:t>
            </a:r>
            <a:endParaRPr lang="en-US" altLang="zh-CN" sz="1100" smtClean="0"/>
          </a:p>
          <a:p>
            <a:endParaRPr lang="en-US" altLang="zh-CN" sz="1100" smtClean="0"/>
          </a:p>
          <a:p>
            <a:r>
              <a:rPr lang="en-US" altLang="zh-CN" sz="1100" smtClean="0"/>
              <a:t>1936</a:t>
            </a:r>
            <a:r>
              <a:rPr lang="zh-CN" altLang="en-US" sz="1100" smtClean="0"/>
              <a:t>年</a:t>
            </a:r>
            <a:r>
              <a:rPr lang="en-US" altLang="zh-CN" sz="1100" smtClean="0"/>
              <a:t>5</a:t>
            </a:r>
            <a:r>
              <a:rPr lang="zh-CN" altLang="en-US" sz="1100" smtClean="0"/>
              <a:t>月，图灵写出了表述他的最重要的数学成果的论文“论可计算数及其在判定问题中的应用”</a:t>
            </a:r>
            <a:r>
              <a:rPr lang="en-US" altLang="zh-CN" sz="1100" smtClean="0"/>
              <a:t>(On computable numbers</a:t>
            </a:r>
            <a:r>
              <a:rPr lang="zh-CN" altLang="en-US" sz="1100" smtClean="0"/>
              <a:t>，</a:t>
            </a:r>
            <a:r>
              <a:rPr lang="en-US" altLang="zh-CN" sz="1100" smtClean="0"/>
              <a:t>with an application to the Entscheidungsproblem)</a:t>
            </a:r>
            <a:r>
              <a:rPr lang="zh-CN" altLang="en-US" sz="1100" smtClean="0"/>
              <a:t>，该文于</a:t>
            </a:r>
            <a:r>
              <a:rPr lang="en-US" altLang="zh-CN" sz="1100" smtClean="0"/>
              <a:t>1937</a:t>
            </a:r>
            <a:r>
              <a:rPr lang="zh-CN" altLang="en-US" sz="1100" smtClean="0"/>
              <a:t>年在</a:t>
            </a:r>
            <a:r>
              <a:rPr lang="en-US" altLang="zh-CN" sz="1100" smtClean="0"/>
              <a:t>《</a:t>
            </a:r>
            <a:r>
              <a:rPr lang="zh-CN" altLang="en-US" sz="1100" smtClean="0"/>
              <a:t>伦敦数学会文集</a:t>
            </a:r>
            <a:r>
              <a:rPr lang="en-US" altLang="zh-CN" sz="1100" smtClean="0"/>
              <a:t>》(Proc</a:t>
            </a:r>
            <a:r>
              <a:rPr lang="zh-CN" altLang="en-US" sz="1100" smtClean="0"/>
              <a:t>．</a:t>
            </a:r>
            <a:r>
              <a:rPr lang="en-US" altLang="zh-CN" sz="1100" smtClean="0"/>
              <a:t>Loud</a:t>
            </a:r>
            <a:r>
              <a:rPr lang="zh-CN" altLang="en-US" sz="1100" smtClean="0"/>
              <a:t>．</a:t>
            </a:r>
            <a:r>
              <a:rPr lang="en-US" altLang="zh-CN" sz="1100" smtClean="0"/>
              <a:t>Math</a:t>
            </a:r>
            <a:r>
              <a:rPr lang="zh-CN" altLang="en-US" sz="1100" smtClean="0"/>
              <a:t>．</a:t>
            </a:r>
            <a:r>
              <a:rPr lang="en-US" altLang="zh-CN" sz="1100" smtClean="0"/>
              <a:t>Soc</a:t>
            </a:r>
            <a:r>
              <a:rPr lang="zh-CN" altLang="en-US" sz="1100" smtClean="0"/>
              <a:t>．</a:t>
            </a:r>
            <a:r>
              <a:rPr lang="en-US" altLang="zh-CN" sz="1100" smtClean="0"/>
              <a:t>)</a:t>
            </a:r>
            <a:r>
              <a:rPr lang="zh-CN" altLang="en-US" sz="1100" smtClean="0"/>
              <a:t>第</a:t>
            </a:r>
            <a:r>
              <a:rPr lang="en-US" altLang="zh-CN" sz="1100" smtClean="0"/>
              <a:t>42</a:t>
            </a:r>
            <a:r>
              <a:rPr lang="zh-CN" altLang="en-US" sz="1100" smtClean="0"/>
              <a:t>期上发表后，立即引起广泛的注意．文中，他分析了计算的过程，给出了理论上可计算任何“可计算序列”</a:t>
            </a:r>
            <a:r>
              <a:rPr lang="en-US" altLang="zh-CN" sz="1100" smtClean="0"/>
              <a:t>——</a:t>
            </a:r>
            <a:r>
              <a:rPr lang="zh-CN" altLang="en-US" sz="1100" smtClean="0"/>
              <a:t>某种</a:t>
            </a:r>
            <a:r>
              <a:rPr lang="en-US" altLang="zh-CN" sz="1100" smtClean="0"/>
              <a:t>0</a:t>
            </a:r>
            <a:r>
              <a:rPr lang="zh-CN" altLang="en-US" sz="1100" smtClean="0"/>
              <a:t>和</a:t>
            </a:r>
            <a:r>
              <a:rPr lang="en-US" altLang="zh-CN" sz="1100" smtClean="0"/>
              <a:t>1</a:t>
            </a:r>
            <a:r>
              <a:rPr lang="zh-CN" altLang="en-US" sz="1100" smtClean="0"/>
              <a:t>的序列</a:t>
            </a:r>
            <a:r>
              <a:rPr lang="en-US" altLang="zh-CN" sz="1100" smtClean="0"/>
              <a:t>——</a:t>
            </a:r>
            <a:r>
              <a:rPr lang="zh-CN" altLang="en-US" sz="1100" smtClean="0"/>
              <a:t>的“通用”计算机概念，并利用这一概念解决了</a:t>
            </a:r>
            <a:r>
              <a:rPr lang="en-US" altLang="zh-CN" sz="1100" smtClean="0"/>
              <a:t>D</a:t>
            </a:r>
            <a:r>
              <a:rPr lang="zh-CN" altLang="en-US" sz="1100" smtClean="0"/>
              <a:t>．希尔伯特</a:t>
            </a:r>
            <a:r>
              <a:rPr lang="en-US" altLang="zh-CN" sz="1100" smtClean="0"/>
              <a:t>(Hil-lbert)</a:t>
            </a:r>
            <a:r>
              <a:rPr lang="zh-CN" altLang="en-US" sz="1100" smtClean="0"/>
              <a:t>提出的一个著名的判定问题．</a:t>
            </a:r>
            <a:r>
              <a:rPr lang="en-US" altLang="zh-CN" sz="1100" smtClean="0"/>
              <a:t>1937</a:t>
            </a:r>
            <a:r>
              <a:rPr lang="zh-CN" altLang="en-US" sz="1100" smtClean="0"/>
              <a:t>年，图灵发表的另一篇文章“可计算性与</a:t>
            </a:r>
            <a:r>
              <a:rPr lang="el-GR" altLang="zh-CN" sz="1100" smtClean="0"/>
              <a:t>λ</a:t>
            </a:r>
            <a:r>
              <a:rPr lang="zh-CN" altLang="en-US" sz="1100" smtClean="0"/>
              <a:t>可定义性”</a:t>
            </a:r>
            <a:r>
              <a:rPr lang="en-US" altLang="zh-CN" sz="1100" smtClean="0"/>
              <a:t>(Computability and</a:t>
            </a:r>
            <a:r>
              <a:rPr lang="el-GR" altLang="zh-CN" sz="1100" smtClean="0"/>
              <a:t>λ-</a:t>
            </a:r>
            <a:r>
              <a:rPr lang="en-US" altLang="zh-CN" sz="1100" smtClean="0"/>
              <a:t>definability)</a:t>
            </a:r>
            <a:r>
              <a:rPr lang="zh-CN" altLang="en-US" sz="1100" smtClean="0"/>
              <a:t>则拓广了丘奇</a:t>
            </a:r>
            <a:r>
              <a:rPr lang="en-US" altLang="zh-CN" sz="1100" smtClean="0"/>
              <a:t>(Church)</a:t>
            </a:r>
            <a:r>
              <a:rPr lang="zh-CN" altLang="en-US" sz="1100" smtClean="0"/>
              <a:t>提出的“丘奇论点”，形成“丘奇</a:t>
            </a:r>
            <a:r>
              <a:rPr lang="en-US" altLang="zh-CN" sz="1100" smtClean="0"/>
              <a:t>-</a:t>
            </a:r>
            <a:r>
              <a:rPr lang="zh-CN" altLang="en-US" sz="1100" smtClean="0"/>
              <a:t>图灵论点”，对计算理论的严格化，对计算机科学的形成和发展都具有奠基性的意义．</a:t>
            </a:r>
            <a:br>
              <a:rPr lang="zh-CN" altLang="en-US" sz="1100" smtClean="0"/>
            </a:br>
            <a:endParaRPr lang="en-US" altLang="zh-CN" sz="1100" smtClean="0"/>
          </a:p>
          <a:p>
            <a:endParaRPr lang="en-US" altLang="zh-CN" sz="1100" smtClean="0"/>
          </a:p>
          <a:p>
            <a:r>
              <a:rPr lang="zh-CN" altLang="en-US" sz="1100" smtClean="0"/>
              <a:t>图灵的基本思想是用机器来模拟人们用纸笔进行</a:t>
            </a:r>
            <a:r>
              <a:rPr lang="zh-CN" altLang="en-US" sz="1100" smtClean="0">
                <a:hlinkClick r:id="rId3" tooltip="数学" action="ppaction://hlinkfile"/>
              </a:rPr>
              <a:t>数学</a:t>
            </a:r>
            <a:r>
              <a:rPr lang="zh-CN" altLang="en-US" sz="1100" smtClean="0"/>
              <a:t>运算的过程，他把这样的过程看作下列两种简单的动作：</a:t>
            </a:r>
            <a:endParaRPr lang="zh-CN" altLang="en-US" sz="1100" smtClean="0"/>
          </a:p>
          <a:p>
            <a:r>
              <a:rPr lang="zh-CN" altLang="en-US" sz="1100" smtClean="0"/>
              <a:t>在纸上写上或擦除某个符号； </a:t>
            </a:r>
            <a:endParaRPr lang="zh-CN" altLang="en-US" sz="1100" smtClean="0"/>
          </a:p>
          <a:p>
            <a:r>
              <a:rPr lang="zh-CN" altLang="en-US" sz="1100" smtClean="0"/>
              <a:t>把注意力从纸的一个位置移动到另一个位置； </a:t>
            </a:r>
            <a:endParaRPr lang="zh-CN" altLang="en-US" sz="1100" smtClean="0"/>
          </a:p>
          <a:p>
            <a:r>
              <a:rPr lang="zh-CN" altLang="en-US" sz="1100" smtClean="0"/>
              <a:t>而在每个阶段，人要决定下一步的动作，依赖于 </a:t>
            </a:r>
            <a:r>
              <a:rPr lang="en-US" altLang="zh-CN" sz="1100" smtClean="0"/>
              <a:t>(a)</a:t>
            </a:r>
            <a:r>
              <a:rPr lang="zh-CN" altLang="en-US" sz="1100" smtClean="0"/>
              <a:t>此人当前所关注的纸上某个位置的符号和（</a:t>
            </a:r>
            <a:r>
              <a:rPr lang="en-US" altLang="zh-CN" sz="1100" smtClean="0"/>
              <a:t>b</a:t>
            </a:r>
            <a:r>
              <a:rPr lang="zh-CN" altLang="en-US" sz="1100" smtClean="0"/>
              <a:t>）此人当前思维的状态。</a:t>
            </a:r>
            <a:endParaRPr lang="zh-CN" altLang="en-US" sz="1100" smtClean="0"/>
          </a:p>
          <a:p>
            <a:r>
              <a:rPr lang="zh-CN" altLang="en-US" sz="1100" smtClean="0"/>
              <a:t>为了模拟人的这种运算过程，图灵构造出一台假想的机器，该机器由以下几个部分组成：</a:t>
            </a:r>
            <a:endParaRPr lang="en-US" altLang="zh-CN" sz="1100" smtClean="0"/>
          </a:p>
          <a:p>
            <a:endParaRPr lang="en-US" altLang="zh-CN" sz="1100" smtClean="0"/>
          </a:p>
          <a:p>
            <a:r>
              <a:rPr lang="zh-CN" altLang="en-US" sz="1100" smtClean="0"/>
              <a:t>一条无限长的纸带</a:t>
            </a:r>
            <a:r>
              <a:rPr lang="en-US" altLang="zh-CN" sz="1100" b="1" smtClean="0"/>
              <a:t>TAPE</a:t>
            </a:r>
            <a:r>
              <a:rPr lang="zh-CN" altLang="en-US" sz="1100" smtClean="0"/>
              <a:t>。纸带被划分为一个接一个的小格子，每个格子上包含一个来自有限字母表的符号，字母表中有一个特殊的符号表示空白。纸带上的格子从左到右依此被编号为</a:t>
            </a:r>
            <a:r>
              <a:rPr lang="en-US" altLang="zh-CN" sz="1100" smtClean="0"/>
              <a:t>0, 1, 2, ...</a:t>
            </a:r>
            <a:r>
              <a:rPr lang="zh-CN" altLang="en-US" sz="1100" smtClean="0"/>
              <a:t>，纸带的右端可以无限伸展。 </a:t>
            </a:r>
            <a:endParaRPr lang="zh-CN" altLang="en-US" sz="1100" smtClean="0"/>
          </a:p>
          <a:p>
            <a:r>
              <a:rPr lang="zh-CN" altLang="en-US" sz="1100" smtClean="0"/>
              <a:t>一个读写头</a:t>
            </a:r>
            <a:r>
              <a:rPr lang="en-US" altLang="zh-CN" sz="1100" b="1" smtClean="0"/>
              <a:t>HEAD</a:t>
            </a:r>
            <a:r>
              <a:rPr lang="zh-CN" altLang="en-US" sz="1100" smtClean="0"/>
              <a:t>。该读写头可以在纸带上左右移动，它能读出当前所指的格子上的符号，并能改变当前格子上的符号。 </a:t>
            </a:r>
            <a:endParaRPr lang="zh-CN" altLang="en-US" sz="1100" smtClean="0"/>
          </a:p>
          <a:p>
            <a:r>
              <a:rPr lang="zh-CN" altLang="en-US" sz="1100" smtClean="0"/>
              <a:t>一套控制规则</a:t>
            </a:r>
            <a:r>
              <a:rPr lang="en-US" altLang="zh-CN" sz="1100" b="1" smtClean="0"/>
              <a:t>TABLE</a:t>
            </a:r>
            <a:r>
              <a:rPr lang="zh-CN" altLang="en-US" sz="1100" smtClean="0"/>
              <a:t>。它根据当前机器所处的状态以及当前读写头所指的格子上的符号来确定读写头下一步的动作，并改变状态寄存器的值，令机器进入一个新的状态。 </a:t>
            </a:r>
            <a:endParaRPr lang="zh-CN" altLang="en-US" sz="1100" smtClean="0"/>
          </a:p>
          <a:p>
            <a:r>
              <a:rPr lang="zh-CN" altLang="en-US" sz="1100" smtClean="0"/>
              <a:t>一个</a:t>
            </a:r>
            <a:r>
              <a:rPr lang="zh-CN" altLang="en-US" sz="1100" b="1" smtClean="0"/>
              <a:t>状态寄存器</a:t>
            </a:r>
            <a:r>
              <a:rPr lang="zh-CN" altLang="en-US" sz="1100" smtClean="0"/>
              <a:t>。它用来保存图灵机当前所处的状态。图灵机的所有可能状态的数目是有限的，并且有一个特殊的状态，称为</a:t>
            </a:r>
            <a:r>
              <a:rPr lang="zh-CN" altLang="en-US" sz="1100" i="1" smtClean="0"/>
              <a:t>停机状态</a:t>
            </a:r>
            <a:r>
              <a:rPr lang="zh-CN" altLang="en-US" sz="1100" smtClean="0"/>
              <a:t>。参见</a:t>
            </a:r>
            <a:r>
              <a:rPr lang="zh-CN" altLang="en-US" sz="1100" smtClean="0">
                <a:hlinkClick r:id="rId4" tooltip="停机问题" action="ppaction://hlinkfile"/>
              </a:rPr>
              <a:t>停机问题</a:t>
            </a:r>
            <a:r>
              <a:rPr lang="zh-CN" altLang="en-US" sz="1100" smtClean="0"/>
              <a:t>。 </a:t>
            </a:r>
            <a:endParaRPr lang="zh-CN" altLang="en-US" sz="1100" smtClean="0"/>
          </a:p>
          <a:p>
            <a:r>
              <a:rPr lang="zh-CN" altLang="en-US" sz="1100" smtClean="0"/>
              <a:t>注意这个机器的每一部分都是有限的，但它有一个潜在的无限长的纸带，因此这种机器只是一个理想的设备。图灵认为这样的一台机器就能模拟人类所能进行的任何计算过程。</a:t>
            </a:r>
            <a:endParaRPr lang="zh-CN" altLang="en-US" sz="1100" smtClean="0"/>
          </a:p>
          <a:p>
            <a:endParaRPr lang="zh-CN" altLang="en-US" sz="1100" smtClean="0"/>
          </a:p>
        </p:txBody>
      </p:sp>
      <p:sp>
        <p:nvSpPr>
          <p:cNvPr id="144388" name="灯片编号占位符 3"/>
          <p:cNvSpPr>
            <a:spLocks noGrp="1"/>
          </p:cNvSpPr>
          <p:nvPr>
            <p:ph type="sldNum" sz="quarter" idx="5"/>
          </p:nvPr>
        </p:nvSpPr>
        <p:spPr>
          <a:noFill/>
        </p:spPr>
        <p:txBody>
          <a:bodyPr/>
          <a:lstStyle/>
          <a:p>
            <a:fld id="{9D2015B6-ABB8-47BF-9CFA-996B06E02A64}" type="slidenum">
              <a:rPr lang="en-US" altLang="zh-CN" smtClean="0">
                <a:latin typeface="Arial" panose="020B0604020202020204" pitchFamily="34" charset="0"/>
              </a:rPr>
            </a:fld>
            <a:endParaRPr lang="en-US" altLang="zh-CN" smtClean="0">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幻灯片图像占位符 1"/>
          <p:cNvSpPr>
            <a:spLocks noGrp="1" noRot="1" noChangeAspect="1" noTextEdit="1"/>
          </p:cNvSpPr>
          <p:nvPr>
            <p:ph type="sldImg"/>
          </p:nvPr>
        </p:nvSpPr>
        <p:spPr/>
      </p:sp>
      <p:sp>
        <p:nvSpPr>
          <p:cNvPr id="3" name="备注占位符 2"/>
          <p:cNvSpPr>
            <a:spLocks noGrp="1"/>
          </p:cNvSpPr>
          <p:nvPr>
            <p:ph type="body" idx="1"/>
          </p:nvPr>
        </p:nvSpPr>
        <p:spPr/>
        <p:txBody>
          <a:bodyPr>
            <a:normAutofit fontScale="40000" lnSpcReduction="20000"/>
          </a:bodyPr>
          <a:lstStyle/>
          <a:p>
            <a:pPr eaLnBrk="1" hangingPunct="1">
              <a:defRPr/>
            </a:pPr>
            <a:r>
              <a:rPr lang="zh-CN" altLang="en-US" dirty="0" smtClean="0"/>
              <a:t>同样是在</a:t>
            </a:r>
            <a:r>
              <a:rPr lang="en-US" altLang="zh-CN" dirty="0" smtClean="0"/>
              <a:t>20</a:t>
            </a:r>
            <a:r>
              <a:rPr lang="zh-CN" altLang="en-US" dirty="0" smtClean="0"/>
              <a:t>世纪</a:t>
            </a:r>
            <a:r>
              <a:rPr lang="en-US" altLang="zh-CN" dirty="0" smtClean="0"/>
              <a:t>40</a:t>
            </a:r>
            <a:r>
              <a:rPr lang="zh-CN" altLang="en-US" dirty="0" smtClean="0"/>
              <a:t>年代，关于计算机的研制工作也在如火如荼地展开</a:t>
            </a:r>
            <a:endParaRPr lang="zh-CN" altLang="en-US" dirty="0" smtClean="0"/>
          </a:p>
          <a:p>
            <a:pPr eaLnBrk="1" hangingPunct="1">
              <a:defRPr/>
            </a:pPr>
            <a:r>
              <a:rPr lang="zh-CN" altLang="en-US" dirty="0" smtClean="0"/>
              <a:t>冯</a:t>
            </a:r>
            <a:r>
              <a:rPr lang="en-US" altLang="zh-CN" dirty="0" smtClean="0"/>
              <a:t>·</a:t>
            </a:r>
            <a:r>
              <a:rPr lang="zh-CN" altLang="en-US" dirty="0" smtClean="0"/>
              <a:t>诺依曼为计算机的体系结构作了奠基性的工作，近</a:t>
            </a:r>
            <a:r>
              <a:rPr lang="en-US" altLang="zh-CN" dirty="0" smtClean="0"/>
              <a:t>60</a:t>
            </a:r>
            <a:r>
              <a:rPr lang="zh-CN" altLang="en-US" dirty="0" smtClean="0"/>
              <a:t>年以来，计算机的性能发生了翻天覆地的变化，但是计算机体系结构的一些基本的方面，仍然没有跳出冯</a:t>
            </a:r>
            <a:r>
              <a:rPr lang="en-US" altLang="zh-CN" dirty="0" smtClean="0"/>
              <a:t>·</a:t>
            </a:r>
            <a:r>
              <a:rPr lang="zh-CN" altLang="en-US" dirty="0" smtClean="0"/>
              <a:t>诺依曼提出的一些基本原则的范围</a:t>
            </a:r>
            <a:endParaRPr lang="zh-CN" altLang="en-US" dirty="0" smtClean="0"/>
          </a:p>
          <a:p>
            <a:pPr eaLnBrk="1" hangingPunct="1">
              <a:defRPr/>
            </a:pPr>
            <a:r>
              <a:rPr lang="zh-CN" altLang="en-US" dirty="0" smtClean="0"/>
              <a:t>正是这些基本的原则，构成了以计算机病毒为主要代表的恶意代码的存在提供了系统的前提</a:t>
            </a:r>
            <a:endParaRPr lang="zh-CN" altLang="en-US" dirty="0" smtClean="0"/>
          </a:p>
          <a:p>
            <a:pPr>
              <a:defRPr/>
            </a:pPr>
            <a:endParaRPr lang="en-US" altLang="zh-CN" dirty="0" smtClean="0"/>
          </a:p>
          <a:p>
            <a:pPr>
              <a:defRPr/>
            </a:pPr>
            <a:endParaRPr lang="en-US" altLang="zh-CN" dirty="0" smtClean="0"/>
          </a:p>
          <a:p>
            <a:pPr>
              <a:defRPr/>
            </a:pPr>
            <a:endParaRPr lang="en-US" altLang="zh-CN" dirty="0" smtClean="0"/>
          </a:p>
          <a:p>
            <a:pPr>
              <a:defRPr/>
            </a:pPr>
            <a:r>
              <a:rPr lang="zh-CN" altLang="en-US" dirty="0" smtClean="0"/>
              <a:t>　　最简单的来说 他的精髓贡献是</a:t>
            </a:r>
            <a:r>
              <a:rPr lang="en-US" altLang="zh-CN" dirty="0" smtClean="0"/>
              <a:t>2</a:t>
            </a:r>
            <a:r>
              <a:rPr lang="zh-CN" altLang="en-US" dirty="0" smtClean="0"/>
              <a:t>点：</a:t>
            </a:r>
            <a:r>
              <a:rPr lang="en-US" altLang="zh-CN" dirty="0" smtClean="0"/>
              <a:t>2</a:t>
            </a:r>
            <a:r>
              <a:rPr lang="zh-CN" altLang="en-US" dirty="0" smtClean="0"/>
              <a:t>进制思想与程序内存思想</a:t>
            </a:r>
            <a:endParaRPr lang="en-US" altLang="zh-CN" dirty="0" smtClean="0"/>
          </a:p>
          <a:p>
            <a:pPr>
              <a:defRPr/>
            </a:pPr>
            <a:r>
              <a:rPr lang="zh-CN" altLang="en-US" dirty="0" smtClean="0"/>
              <a:t> </a:t>
            </a:r>
            <a:endParaRPr lang="zh-CN" altLang="en-US" dirty="0" smtClean="0"/>
          </a:p>
          <a:p>
            <a:pPr>
              <a:defRPr/>
            </a:pPr>
            <a:r>
              <a:rPr lang="zh-CN" altLang="en-US" dirty="0" smtClean="0"/>
              <a:t>　　回顾</a:t>
            </a:r>
            <a:r>
              <a:rPr lang="en-US" altLang="zh-CN" dirty="0" smtClean="0"/>
              <a:t>20</a:t>
            </a:r>
            <a:r>
              <a:rPr lang="zh-CN" altLang="en-US" dirty="0" smtClean="0"/>
              <a:t>世纪科学技术的辉煌发展时，不能不提及</a:t>
            </a:r>
            <a:r>
              <a:rPr lang="en-US" altLang="zh-CN" dirty="0" smtClean="0"/>
              <a:t>20</a:t>
            </a:r>
            <a:r>
              <a:rPr lang="zh-CN" altLang="en-US" dirty="0" smtClean="0"/>
              <a:t>世纪最杰出的</a:t>
            </a:r>
            <a:r>
              <a:rPr lang="zh-CN" altLang="en-US" dirty="0" smtClean="0">
                <a:hlinkClick r:id="rId3"/>
              </a:rPr>
              <a:t>数学家</a:t>
            </a:r>
            <a:r>
              <a:rPr lang="zh-CN" altLang="en-US" dirty="0" smtClean="0"/>
              <a:t>之一的</a:t>
            </a:r>
            <a:r>
              <a:rPr lang="zh-CN" altLang="en-US" dirty="0" smtClean="0">
                <a:hlinkClick r:id="rId4"/>
              </a:rPr>
              <a:t>冯</a:t>
            </a:r>
            <a:r>
              <a:rPr lang="en-US" altLang="zh-CN" dirty="0" smtClean="0">
                <a:hlinkClick r:id="rId4"/>
              </a:rPr>
              <a:t>·</a:t>
            </a:r>
            <a:r>
              <a:rPr lang="zh-CN" altLang="en-US" dirty="0" smtClean="0">
                <a:hlinkClick r:id="rId4"/>
              </a:rPr>
              <a:t>诺依曼</a:t>
            </a:r>
            <a:r>
              <a:rPr lang="zh-CN" altLang="en-US" dirty="0" smtClean="0"/>
              <a:t>．众所周知，</a:t>
            </a:r>
            <a:r>
              <a:rPr lang="en-US" altLang="zh-CN" dirty="0" smtClean="0"/>
              <a:t>1946</a:t>
            </a:r>
            <a:r>
              <a:rPr lang="zh-CN" altLang="en-US" dirty="0" smtClean="0"/>
              <a:t>年发明的</a:t>
            </a:r>
            <a:r>
              <a:rPr lang="zh-CN" altLang="en-US" dirty="0" smtClean="0">
                <a:hlinkClick r:id="rId5"/>
              </a:rPr>
              <a:t>电子计算机</a:t>
            </a:r>
            <a:r>
              <a:rPr lang="zh-CN" altLang="en-US" dirty="0" smtClean="0"/>
              <a:t>，大大促进了</a:t>
            </a:r>
            <a:r>
              <a:rPr lang="zh-CN" altLang="en-US" dirty="0" smtClean="0">
                <a:hlinkClick r:id="rId6"/>
              </a:rPr>
              <a:t>科学技术</a:t>
            </a:r>
            <a:r>
              <a:rPr lang="zh-CN" altLang="en-US" dirty="0" smtClean="0"/>
              <a:t>的进步，大大促进了</a:t>
            </a:r>
            <a:r>
              <a:rPr lang="zh-CN" altLang="en-US" dirty="0" smtClean="0">
                <a:hlinkClick r:id="rId7"/>
              </a:rPr>
              <a:t>社会</a:t>
            </a:r>
            <a:r>
              <a:rPr lang="zh-CN" altLang="en-US" dirty="0" smtClean="0"/>
              <a:t>生活的进步．鉴于冯</a:t>
            </a:r>
            <a:r>
              <a:rPr lang="en-US" altLang="zh-CN" dirty="0" smtClean="0"/>
              <a:t>·</a:t>
            </a:r>
            <a:r>
              <a:rPr lang="zh-CN" altLang="en-US" dirty="0" smtClean="0"/>
              <a:t>诺依曼在发明电子</a:t>
            </a:r>
            <a:r>
              <a:rPr lang="zh-CN" altLang="en-US" dirty="0" smtClean="0">
                <a:hlinkClick r:id="rId8"/>
              </a:rPr>
              <a:t>计算机</a:t>
            </a:r>
            <a:r>
              <a:rPr lang="zh-CN" altLang="en-US" dirty="0" smtClean="0"/>
              <a:t>中所起到关键性作用，他被西方人誉为</a:t>
            </a:r>
            <a:r>
              <a:rPr lang="en-US" altLang="zh-CN" dirty="0" smtClean="0"/>
              <a:t>"</a:t>
            </a:r>
            <a:r>
              <a:rPr lang="zh-CN" altLang="en-US" dirty="0" smtClean="0"/>
              <a:t>计算机之父</a:t>
            </a:r>
            <a:r>
              <a:rPr lang="en-US" altLang="zh-CN" dirty="0" smtClean="0"/>
              <a:t>"</a:t>
            </a:r>
            <a:r>
              <a:rPr lang="zh-CN" altLang="en-US" dirty="0" smtClean="0"/>
              <a:t>．而在</a:t>
            </a:r>
            <a:r>
              <a:rPr lang="zh-CN" altLang="en-US" dirty="0" smtClean="0">
                <a:hlinkClick r:id="rId9"/>
              </a:rPr>
              <a:t>经济学</a:t>
            </a:r>
            <a:r>
              <a:rPr lang="zh-CN" altLang="en-US" dirty="0" smtClean="0"/>
              <a:t>方面，他也有突破性成就，被誉为“</a:t>
            </a:r>
            <a:r>
              <a:rPr lang="zh-CN" altLang="en-US" dirty="0" smtClean="0">
                <a:hlinkClick r:id="rId10"/>
              </a:rPr>
              <a:t>博弈论</a:t>
            </a:r>
            <a:r>
              <a:rPr lang="zh-CN" altLang="en-US" dirty="0" smtClean="0"/>
              <a:t>之父”。在</a:t>
            </a:r>
            <a:r>
              <a:rPr lang="zh-CN" altLang="en-US" dirty="0" smtClean="0">
                <a:hlinkClick r:id="rId11"/>
              </a:rPr>
              <a:t>物理</a:t>
            </a:r>
            <a:r>
              <a:rPr lang="zh-CN" altLang="en-US" dirty="0" smtClean="0"/>
              <a:t>领域，冯</a:t>
            </a:r>
            <a:r>
              <a:rPr lang="en-US" altLang="zh-CN" dirty="0" smtClean="0"/>
              <a:t>·</a:t>
            </a:r>
            <a:r>
              <a:rPr lang="zh-CN" altLang="en-US" dirty="0" smtClean="0"/>
              <a:t>诺依曼在</a:t>
            </a:r>
            <a:r>
              <a:rPr lang="en-US" altLang="zh-CN" dirty="0" smtClean="0"/>
              <a:t>30</a:t>
            </a:r>
            <a:r>
              <a:rPr lang="zh-CN" altLang="en-US" dirty="0" smtClean="0"/>
              <a:t>年代撰写的</a:t>
            </a:r>
            <a:r>
              <a:rPr lang="en-US" altLang="zh-CN" dirty="0" smtClean="0"/>
              <a:t>《</a:t>
            </a:r>
            <a:r>
              <a:rPr lang="zh-CN" altLang="en-US" dirty="0" smtClean="0"/>
              <a:t>量子力学的数学基础</a:t>
            </a:r>
            <a:r>
              <a:rPr lang="en-US" altLang="zh-CN" dirty="0" smtClean="0"/>
              <a:t>》</a:t>
            </a:r>
            <a:r>
              <a:rPr lang="zh-CN" altLang="en-US" dirty="0" smtClean="0"/>
              <a:t>已经被证明对</a:t>
            </a:r>
            <a:r>
              <a:rPr lang="zh-CN" altLang="en-US" dirty="0" smtClean="0">
                <a:hlinkClick r:id="rId12"/>
              </a:rPr>
              <a:t>原子物理学</a:t>
            </a:r>
            <a:r>
              <a:rPr lang="zh-CN" altLang="en-US" dirty="0" smtClean="0"/>
              <a:t>的发展有极其重要的价值。在</a:t>
            </a:r>
            <a:r>
              <a:rPr lang="zh-CN" altLang="en-US" dirty="0" smtClean="0">
                <a:hlinkClick r:id="rId13"/>
              </a:rPr>
              <a:t>化学</a:t>
            </a:r>
            <a:r>
              <a:rPr lang="zh-CN" altLang="en-US" dirty="0" smtClean="0"/>
              <a:t>方面也有相当的造诣，曾获苏黎世高等技术学院化学系大学学位。与同为</a:t>
            </a:r>
            <a:r>
              <a:rPr lang="zh-CN" altLang="en-US" dirty="0" smtClean="0">
                <a:hlinkClick r:id="rId14"/>
              </a:rPr>
              <a:t>犹太人</a:t>
            </a:r>
            <a:r>
              <a:rPr lang="zh-CN" altLang="en-US" dirty="0" smtClean="0"/>
              <a:t>的</a:t>
            </a:r>
            <a:r>
              <a:rPr lang="zh-CN" altLang="en-US" dirty="0" smtClean="0">
                <a:hlinkClick r:id="rId15"/>
              </a:rPr>
              <a:t>哈耶克</a:t>
            </a:r>
            <a:r>
              <a:rPr lang="zh-CN" altLang="en-US" dirty="0" smtClean="0"/>
              <a:t>一样，他无愧是上世纪最伟大的</a:t>
            </a:r>
            <a:r>
              <a:rPr lang="zh-CN" altLang="en-US" dirty="0" smtClean="0">
                <a:hlinkClick r:id="rId16"/>
              </a:rPr>
              <a:t>全才</a:t>
            </a:r>
            <a:r>
              <a:rPr lang="zh-CN" altLang="en-US" dirty="0" smtClean="0"/>
              <a:t>之一。 </a:t>
            </a:r>
            <a:endParaRPr lang="zh-CN" altLang="en-US" dirty="0" smtClean="0"/>
          </a:p>
          <a:p>
            <a:pPr>
              <a:defRPr/>
            </a:pPr>
            <a:r>
              <a:rPr lang="zh-CN" altLang="en-US" dirty="0" smtClean="0"/>
              <a:t>　　</a:t>
            </a:r>
            <a:r>
              <a:rPr lang="zh-CN" altLang="en-US" dirty="0" smtClean="0">
                <a:hlinkClick r:id="rId17" tooltip="查看图片"/>
              </a:rPr>
              <a:t>  </a:t>
            </a:r>
            <a:r>
              <a:rPr lang="zh-CN" altLang="en-US" dirty="0" smtClean="0"/>
              <a:t>约翰</a:t>
            </a:r>
            <a:r>
              <a:rPr lang="en-US" altLang="zh-CN" dirty="0" smtClean="0"/>
              <a:t>·</a:t>
            </a:r>
            <a:r>
              <a:rPr lang="zh-CN" altLang="en-US" dirty="0" smtClean="0"/>
              <a:t>冯</a:t>
            </a:r>
            <a:r>
              <a:rPr lang="en-US" altLang="zh-CN" dirty="0" smtClean="0"/>
              <a:t>·</a:t>
            </a:r>
            <a:r>
              <a:rPr lang="zh-CN" altLang="en-US" dirty="0" smtClean="0"/>
              <a:t>诺依曼</a:t>
            </a:r>
            <a:endParaRPr lang="zh-CN" altLang="en-US" dirty="0" smtClean="0"/>
          </a:p>
          <a:p>
            <a:pPr>
              <a:defRPr/>
            </a:pPr>
            <a:r>
              <a:rPr lang="zh-CN" altLang="en-US" dirty="0" smtClean="0"/>
              <a:t>冯</a:t>
            </a:r>
            <a:r>
              <a:rPr lang="en-US" altLang="zh-CN" dirty="0" smtClean="0"/>
              <a:t>·</a:t>
            </a:r>
            <a:r>
              <a:rPr lang="zh-CN" altLang="en-US" dirty="0" smtClean="0"/>
              <a:t>诺依曼在数学的诸多领域都进行了开创性工作，并作出了重大贡献．在</a:t>
            </a:r>
            <a:r>
              <a:rPr lang="zh-CN" altLang="en-US" dirty="0" smtClean="0">
                <a:hlinkClick r:id="rId18"/>
              </a:rPr>
              <a:t>第二次世界大战</a:t>
            </a:r>
            <a:r>
              <a:rPr lang="zh-CN" altLang="en-US" dirty="0" smtClean="0"/>
              <a:t>前，他主要从事算子理论、</a:t>
            </a:r>
            <a:r>
              <a:rPr lang="zh-CN" altLang="en-US" dirty="0" smtClean="0">
                <a:hlinkClick r:id="rId19"/>
              </a:rPr>
              <a:t>集合论</a:t>
            </a:r>
            <a:r>
              <a:rPr lang="zh-CN" altLang="en-US" dirty="0" smtClean="0"/>
              <a:t>等方面的研究．</a:t>
            </a:r>
            <a:r>
              <a:rPr lang="en-US" altLang="zh-CN" dirty="0" smtClean="0"/>
              <a:t>1923</a:t>
            </a:r>
            <a:r>
              <a:rPr lang="zh-CN" altLang="en-US" dirty="0" smtClean="0"/>
              <a:t>年关于集合论中超限序数的论文，显示了冯</a:t>
            </a:r>
            <a:r>
              <a:rPr lang="en-US" altLang="zh-CN" dirty="0" smtClean="0"/>
              <a:t>·</a:t>
            </a:r>
            <a:r>
              <a:rPr lang="zh-CN" altLang="en-US" dirty="0" smtClean="0"/>
              <a:t>诺依曼处理集合论问题所特有的方式和风格．他把集会论加以公理化，他的公理化体系奠定了公理集合论的基础．他从公理出发，用</a:t>
            </a:r>
            <a:r>
              <a:rPr lang="zh-CN" altLang="en-US" dirty="0" smtClean="0">
                <a:hlinkClick r:id="rId20"/>
              </a:rPr>
              <a:t>代数</a:t>
            </a:r>
            <a:r>
              <a:rPr lang="zh-CN" altLang="en-US" dirty="0" smtClean="0"/>
              <a:t>方法导出了集合论中许多重要概念、基本运算、重要定理等．特别在</a:t>
            </a:r>
            <a:r>
              <a:rPr lang="en-US" altLang="zh-CN" dirty="0" smtClean="0"/>
              <a:t>1925</a:t>
            </a:r>
            <a:r>
              <a:rPr lang="zh-CN" altLang="en-US" dirty="0" smtClean="0"/>
              <a:t>年的一篇论文中，冯</a:t>
            </a:r>
            <a:r>
              <a:rPr lang="en-US" altLang="zh-CN" dirty="0" smtClean="0"/>
              <a:t>·</a:t>
            </a:r>
            <a:r>
              <a:rPr lang="zh-CN" altLang="en-US" dirty="0" smtClean="0"/>
              <a:t>诺依曼就指出了任何一种公理化系统中都存在着无法判定的</a:t>
            </a:r>
            <a:r>
              <a:rPr lang="zh-CN" altLang="en-US" dirty="0" smtClean="0">
                <a:hlinkClick r:id="rId21"/>
              </a:rPr>
              <a:t>命题</a:t>
            </a:r>
            <a:r>
              <a:rPr lang="zh-CN" altLang="en-US" dirty="0" smtClean="0"/>
              <a:t>． </a:t>
            </a:r>
            <a:endParaRPr lang="zh-CN" altLang="en-US" dirty="0" smtClean="0"/>
          </a:p>
          <a:p>
            <a:pPr>
              <a:defRPr/>
            </a:pPr>
            <a:r>
              <a:rPr lang="zh-CN" altLang="en-US" dirty="0" smtClean="0"/>
              <a:t>　　</a:t>
            </a:r>
            <a:r>
              <a:rPr lang="en-US" altLang="zh-CN" dirty="0" smtClean="0"/>
              <a:t>1933</a:t>
            </a:r>
            <a:r>
              <a:rPr lang="zh-CN" altLang="en-US" dirty="0" smtClean="0"/>
              <a:t>年，冯</a:t>
            </a:r>
            <a:r>
              <a:rPr lang="en-US" altLang="zh-CN" dirty="0" smtClean="0"/>
              <a:t>·</a:t>
            </a:r>
            <a:r>
              <a:rPr lang="zh-CN" altLang="en-US" dirty="0" smtClean="0"/>
              <a:t>诺依曼解决了</a:t>
            </a:r>
            <a:r>
              <a:rPr lang="zh-CN" altLang="en-US" dirty="0" smtClean="0">
                <a:hlinkClick r:id="rId22"/>
              </a:rPr>
              <a:t>希尔伯特</a:t>
            </a:r>
            <a:r>
              <a:rPr lang="zh-CN" altLang="en-US" dirty="0" smtClean="0"/>
              <a:t>第</a:t>
            </a:r>
            <a:r>
              <a:rPr lang="en-US" altLang="zh-CN" dirty="0" smtClean="0"/>
              <a:t>5</a:t>
            </a:r>
            <a:r>
              <a:rPr lang="zh-CN" altLang="en-US" dirty="0" smtClean="0"/>
              <a:t>问题，即证明了局部欧几里得紧群是</a:t>
            </a:r>
            <a:r>
              <a:rPr lang="zh-CN" altLang="en-US" dirty="0" smtClean="0">
                <a:hlinkClick r:id="rId23"/>
              </a:rPr>
              <a:t>李群</a:t>
            </a:r>
            <a:r>
              <a:rPr lang="zh-CN" altLang="en-US" dirty="0" smtClean="0"/>
              <a:t>．</a:t>
            </a:r>
            <a:r>
              <a:rPr lang="en-US" altLang="zh-CN" dirty="0" smtClean="0"/>
              <a:t>1934</a:t>
            </a:r>
            <a:r>
              <a:rPr lang="zh-CN" altLang="en-US" dirty="0" smtClean="0"/>
              <a:t>年他又把紧群理论与波尔的殆周期函数理论统一起来．他还对一般拓扑群的结构有深刻的认识，弄清了它的代数结构和</a:t>
            </a:r>
            <a:r>
              <a:rPr lang="zh-CN" altLang="en-US" dirty="0" smtClean="0">
                <a:hlinkClick r:id="rId24"/>
              </a:rPr>
              <a:t>拓扑</a:t>
            </a:r>
            <a:r>
              <a:rPr lang="zh-CN" altLang="en-US" dirty="0" smtClean="0"/>
              <a:t>结构与</a:t>
            </a:r>
            <a:r>
              <a:rPr lang="zh-CN" altLang="en-US" dirty="0" smtClean="0">
                <a:hlinkClick r:id="rId25"/>
              </a:rPr>
              <a:t>实数</a:t>
            </a:r>
            <a:r>
              <a:rPr lang="zh-CN" altLang="en-US" dirty="0" smtClean="0"/>
              <a:t>是 一致的． 他对算子代数进行了开创性工作，并奠定了它的理论基础，从而建立了算子代数这门新的数学分支．这个分支在当代的有关数学文献中均称为冯</a:t>
            </a:r>
            <a:r>
              <a:rPr lang="en-US" altLang="zh-CN" dirty="0" smtClean="0"/>
              <a:t>·</a:t>
            </a:r>
            <a:r>
              <a:rPr lang="zh-CN" altLang="en-US" dirty="0" smtClean="0"/>
              <a:t>诺依曼代数．这是 有限维空间中矩阵代数的自然推广． 冯</a:t>
            </a:r>
            <a:r>
              <a:rPr lang="en-US" altLang="zh-CN" dirty="0" smtClean="0"/>
              <a:t>·</a:t>
            </a:r>
            <a:r>
              <a:rPr lang="zh-CN" altLang="en-US" dirty="0" smtClean="0"/>
              <a:t>诺依曼还创立了博弈论这一现代数学的又一重要分支． </a:t>
            </a:r>
            <a:r>
              <a:rPr lang="en-US" altLang="zh-CN" dirty="0" smtClean="0"/>
              <a:t>1944</a:t>
            </a:r>
            <a:r>
              <a:rPr lang="zh-CN" altLang="en-US" dirty="0" smtClean="0"/>
              <a:t>年发表了奠基性的重要论文</a:t>
            </a:r>
            <a:r>
              <a:rPr lang="en-US" altLang="zh-CN" dirty="0" smtClean="0">
                <a:hlinkClick r:id="rId26"/>
              </a:rPr>
              <a:t>《</a:t>
            </a:r>
            <a:r>
              <a:rPr lang="zh-CN" altLang="en-US" dirty="0" smtClean="0">
                <a:hlinkClick r:id="rId26"/>
              </a:rPr>
              <a:t>博弈论与经济行为</a:t>
            </a:r>
            <a:r>
              <a:rPr lang="en-US" altLang="zh-CN" dirty="0" smtClean="0">
                <a:hlinkClick r:id="rId26"/>
              </a:rPr>
              <a:t>》</a:t>
            </a:r>
            <a:r>
              <a:rPr lang="zh-CN" altLang="en-US" dirty="0" smtClean="0"/>
              <a:t>．论文中包含博弈论的</a:t>
            </a:r>
            <a:r>
              <a:rPr lang="zh-CN" altLang="en-US" dirty="0" smtClean="0">
                <a:hlinkClick r:id="rId27"/>
              </a:rPr>
              <a:t>纯粹数学</a:t>
            </a:r>
            <a:r>
              <a:rPr lang="zh-CN" altLang="en-US" dirty="0" smtClean="0"/>
              <a:t>形式的阐述以及对于实际博弈应用的详细说明．文中还包含了诸如统计理论等教学思想．冯</a:t>
            </a:r>
            <a:r>
              <a:rPr lang="en-US" altLang="zh-CN" dirty="0" smtClean="0"/>
              <a:t>·</a:t>
            </a:r>
            <a:r>
              <a:rPr lang="zh-CN" altLang="en-US" dirty="0" smtClean="0"/>
              <a:t>诺依曼在</a:t>
            </a:r>
            <a:r>
              <a:rPr lang="zh-CN" altLang="en-US" dirty="0" smtClean="0">
                <a:hlinkClick r:id="rId28"/>
              </a:rPr>
              <a:t>格论</a:t>
            </a:r>
            <a:r>
              <a:rPr lang="zh-CN" altLang="en-US" dirty="0" smtClean="0"/>
              <a:t>、连续几何、</a:t>
            </a:r>
            <a:r>
              <a:rPr lang="zh-CN" altLang="en-US" dirty="0" smtClean="0">
                <a:hlinkClick r:id="rId29"/>
              </a:rPr>
              <a:t>理论物理</a:t>
            </a:r>
            <a:r>
              <a:rPr lang="zh-CN" altLang="en-US" dirty="0" smtClean="0"/>
              <a:t>、</a:t>
            </a:r>
            <a:r>
              <a:rPr lang="zh-CN" altLang="en-US" dirty="0" smtClean="0">
                <a:hlinkClick r:id="rId30"/>
              </a:rPr>
              <a:t>动力学</a:t>
            </a:r>
            <a:r>
              <a:rPr lang="zh-CN" altLang="en-US" dirty="0" smtClean="0"/>
              <a:t>、</a:t>
            </a:r>
            <a:r>
              <a:rPr lang="zh-CN" altLang="en-US" dirty="0" smtClean="0">
                <a:hlinkClick r:id="rId31"/>
              </a:rPr>
              <a:t>连续介质力学</a:t>
            </a:r>
            <a:r>
              <a:rPr lang="zh-CN" altLang="en-US" dirty="0" smtClean="0"/>
              <a:t>、气象计算、</a:t>
            </a:r>
            <a:r>
              <a:rPr lang="zh-CN" altLang="en-US" dirty="0" smtClean="0">
                <a:hlinkClick r:id="rId32"/>
              </a:rPr>
              <a:t>原子能</a:t>
            </a:r>
            <a:r>
              <a:rPr lang="zh-CN" altLang="en-US" dirty="0" smtClean="0"/>
              <a:t>和经济学等领域都作过重要的工作． </a:t>
            </a:r>
            <a:endParaRPr lang="zh-CN" altLang="en-US" dirty="0" smtClean="0"/>
          </a:p>
          <a:p>
            <a:pPr>
              <a:defRPr/>
            </a:pPr>
            <a:r>
              <a:rPr lang="zh-CN" altLang="en-US" dirty="0" smtClean="0"/>
              <a:t>　　冯</a:t>
            </a:r>
            <a:r>
              <a:rPr lang="en-US" altLang="zh-CN" dirty="0" smtClean="0"/>
              <a:t>·</a:t>
            </a:r>
            <a:r>
              <a:rPr lang="zh-CN" altLang="en-US" dirty="0" smtClean="0"/>
              <a:t>诺依曼对人类的最大贡献是对</a:t>
            </a:r>
            <a:r>
              <a:rPr lang="zh-CN" altLang="en-US" dirty="0" smtClean="0">
                <a:hlinkClick r:id="rId33"/>
              </a:rPr>
              <a:t>计算机科学</a:t>
            </a:r>
            <a:r>
              <a:rPr lang="zh-CN" altLang="en-US" dirty="0" smtClean="0"/>
              <a:t>、</a:t>
            </a:r>
            <a:r>
              <a:rPr lang="zh-CN" altLang="en-US" dirty="0" smtClean="0">
                <a:hlinkClick r:id="rId34"/>
              </a:rPr>
              <a:t>计算机技术</a:t>
            </a:r>
            <a:r>
              <a:rPr lang="zh-CN" altLang="en-US" dirty="0" smtClean="0"/>
              <a:t>、</a:t>
            </a:r>
            <a:r>
              <a:rPr lang="zh-CN" altLang="en-US" dirty="0" smtClean="0">
                <a:hlinkClick r:id="rId35"/>
              </a:rPr>
              <a:t>数值分析</a:t>
            </a:r>
            <a:r>
              <a:rPr lang="zh-CN" altLang="en-US" dirty="0" smtClean="0"/>
              <a:t>和经济学中的博弈论的开拓性工作． </a:t>
            </a:r>
            <a:endParaRPr lang="zh-CN" altLang="en-US" dirty="0" smtClean="0"/>
          </a:p>
          <a:p>
            <a:pPr>
              <a:defRPr/>
            </a:pPr>
            <a:r>
              <a:rPr lang="zh-CN" altLang="en-US" dirty="0" smtClean="0"/>
              <a:t>　　现在一般认为</a:t>
            </a:r>
            <a:r>
              <a:rPr lang="en-US" altLang="zh-CN" dirty="0" smtClean="0">
                <a:hlinkClick r:id="rId36"/>
              </a:rPr>
              <a:t>ENIAC</a:t>
            </a:r>
            <a:r>
              <a:rPr lang="zh-CN" altLang="en-US" dirty="0" smtClean="0"/>
              <a:t>机是世界</a:t>
            </a:r>
            <a:r>
              <a:rPr lang="zh-CN" altLang="en-US" dirty="0" smtClean="0">
                <a:hlinkClick r:id="rId37"/>
              </a:rPr>
              <a:t>第一台电子计算机</a:t>
            </a:r>
            <a:r>
              <a:rPr lang="zh-CN" altLang="en-US" dirty="0" smtClean="0"/>
              <a:t>，它是由美国科学家研制的，于</a:t>
            </a:r>
            <a:r>
              <a:rPr lang="en-US" altLang="zh-CN" dirty="0" smtClean="0"/>
              <a:t>1946</a:t>
            </a:r>
            <a:r>
              <a:rPr lang="zh-CN" altLang="en-US" dirty="0" smtClean="0"/>
              <a:t>年</a:t>
            </a:r>
            <a:r>
              <a:rPr lang="en-US" altLang="zh-CN" dirty="0" smtClean="0"/>
              <a:t>2</a:t>
            </a:r>
            <a:r>
              <a:rPr lang="zh-CN" altLang="en-US" dirty="0" smtClean="0"/>
              <a:t>月</a:t>
            </a:r>
            <a:r>
              <a:rPr lang="en-US" altLang="zh-CN" dirty="0" smtClean="0"/>
              <a:t>14</a:t>
            </a:r>
            <a:r>
              <a:rPr lang="zh-CN" altLang="en-US" dirty="0" smtClean="0"/>
              <a:t>日在</a:t>
            </a:r>
            <a:r>
              <a:rPr lang="zh-CN" altLang="en-US" dirty="0" smtClean="0">
                <a:hlinkClick r:id="rId38"/>
              </a:rPr>
              <a:t>费城</a:t>
            </a:r>
            <a:r>
              <a:rPr lang="zh-CN" altLang="en-US" dirty="0" smtClean="0"/>
              <a:t>开始运行．其实由汤米、费劳尔斯等英国科学家研制的</a:t>
            </a:r>
            <a:r>
              <a:rPr lang="en-US" altLang="zh-CN" dirty="0" smtClean="0"/>
              <a:t>"</a:t>
            </a:r>
            <a:r>
              <a:rPr lang="zh-CN" altLang="en-US" dirty="0" smtClean="0"/>
              <a:t>科洛萨斯</a:t>
            </a:r>
            <a:r>
              <a:rPr lang="en-US" altLang="zh-CN" dirty="0" smtClean="0"/>
              <a:t>"</a:t>
            </a:r>
            <a:r>
              <a:rPr lang="zh-CN" altLang="en-US" dirty="0" smtClean="0"/>
              <a:t>计算机比</a:t>
            </a:r>
            <a:r>
              <a:rPr lang="en-US" altLang="zh-CN" dirty="0" smtClean="0"/>
              <a:t>ENIAC</a:t>
            </a:r>
            <a:r>
              <a:rPr lang="zh-CN" altLang="en-US" dirty="0" smtClean="0"/>
              <a:t>机问世早两年多，于</a:t>
            </a:r>
            <a:r>
              <a:rPr lang="en-US" altLang="zh-CN" dirty="0" smtClean="0"/>
              <a:t>1944</a:t>
            </a:r>
            <a:r>
              <a:rPr lang="zh-CN" altLang="en-US" dirty="0" smtClean="0"/>
              <a:t>年</a:t>
            </a:r>
            <a:r>
              <a:rPr lang="en-US" altLang="zh-CN" dirty="0" smtClean="0"/>
              <a:t>1</a:t>
            </a:r>
            <a:r>
              <a:rPr lang="zh-CN" altLang="en-US" dirty="0" smtClean="0"/>
              <a:t>月</a:t>
            </a:r>
            <a:r>
              <a:rPr lang="en-US" altLang="zh-CN" dirty="0" smtClean="0"/>
              <a:t>10</a:t>
            </a:r>
            <a:r>
              <a:rPr lang="zh-CN" altLang="en-US" dirty="0" smtClean="0"/>
              <a:t>日在布莱奇利园区开始运行．</a:t>
            </a:r>
            <a:r>
              <a:rPr lang="en-US" altLang="zh-CN" dirty="0" smtClean="0"/>
              <a:t>ENIAC</a:t>
            </a:r>
            <a:r>
              <a:rPr lang="zh-CN" altLang="en-US" dirty="0" smtClean="0"/>
              <a:t>机证明电子真空技术可以大大地提高计算技术，不过，</a:t>
            </a:r>
            <a:r>
              <a:rPr lang="en-US" altLang="zh-CN" dirty="0" smtClean="0"/>
              <a:t>ENIAC</a:t>
            </a:r>
            <a:r>
              <a:rPr lang="zh-CN" altLang="en-US" dirty="0" smtClean="0"/>
              <a:t>机本身存在两大缺点：（</a:t>
            </a:r>
            <a:r>
              <a:rPr lang="en-US" altLang="zh-CN" dirty="0" smtClean="0"/>
              <a:t>1</a:t>
            </a:r>
            <a:r>
              <a:rPr lang="zh-CN" altLang="en-US" dirty="0" smtClean="0"/>
              <a:t>）没有</a:t>
            </a:r>
            <a:r>
              <a:rPr lang="zh-CN" altLang="en-US" dirty="0" smtClean="0">
                <a:hlinkClick r:id="rId39"/>
              </a:rPr>
              <a:t>存储器</a:t>
            </a:r>
            <a:r>
              <a:rPr lang="zh-CN" altLang="en-US" dirty="0" smtClean="0"/>
              <a:t>；（</a:t>
            </a:r>
            <a:r>
              <a:rPr lang="en-US" altLang="zh-CN" dirty="0" smtClean="0"/>
              <a:t>2</a:t>
            </a:r>
            <a:r>
              <a:rPr lang="zh-CN" altLang="en-US" dirty="0" smtClean="0"/>
              <a:t>）它用布线接板进行控制，甚至要搭接几天，计算速度也就被这一工作抵消了．</a:t>
            </a:r>
            <a:r>
              <a:rPr lang="en-US" altLang="zh-CN" dirty="0" smtClean="0"/>
              <a:t>ENIAC</a:t>
            </a:r>
            <a:r>
              <a:rPr lang="zh-CN" altLang="en-US" dirty="0" smtClean="0"/>
              <a:t>机研制组的莫克利和</a:t>
            </a:r>
            <a:r>
              <a:rPr lang="zh-CN" altLang="en-US" dirty="0" smtClean="0">
                <a:hlinkClick r:id="rId40"/>
              </a:rPr>
              <a:t>埃克特</a:t>
            </a:r>
            <a:r>
              <a:rPr lang="zh-CN" altLang="en-US" dirty="0" smtClean="0"/>
              <a:t>显然是感到了这一点，他们也想尽快着手研制另一台计算机，以便改进． </a:t>
            </a:r>
            <a:endParaRPr lang="zh-CN" altLang="en-US" dirty="0" smtClean="0"/>
          </a:p>
          <a:p>
            <a:pPr>
              <a:defRPr/>
            </a:pPr>
            <a:r>
              <a:rPr lang="zh-CN" altLang="en-US" dirty="0" smtClean="0"/>
              <a:t>　　</a:t>
            </a:r>
            <a:r>
              <a:rPr lang="en-US" altLang="zh-CN" dirty="0" smtClean="0"/>
              <a:t>1944</a:t>
            </a:r>
            <a:r>
              <a:rPr lang="zh-CN" altLang="en-US" dirty="0" smtClean="0"/>
              <a:t>年，诺伊曼参加</a:t>
            </a:r>
            <a:r>
              <a:rPr lang="zh-CN" altLang="en-US" dirty="0" smtClean="0">
                <a:hlinkClick r:id="rId41"/>
              </a:rPr>
              <a:t>原子弹</a:t>
            </a:r>
            <a:r>
              <a:rPr lang="zh-CN" altLang="en-US" dirty="0" smtClean="0"/>
              <a:t>的 研制工作，该工作涉及到极为困难的计算。在对原子核反应过程的研究中，要对一个反应的传播做出“是”或“否”的回答。解决这一问题通常需要通过几十亿次的 数学运算和逻辑指令，尽管最终的数据并不要求十分精确，但所有的中间运算过程均不可缺少，且要尽可能保持准确。他所在的洛</a:t>
            </a:r>
            <a:r>
              <a:rPr lang="en-US" altLang="zh-CN" dirty="0" smtClean="0"/>
              <a:t>·</a:t>
            </a:r>
            <a:r>
              <a:rPr lang="zh-CN" altLang="en-US" dirty="0" smtClean="0"/>
              <a:t>斯阿拉莫斯实验室为此聘用了一 百多名女计算员，利用台式计算机从早到晚计算，还是远远不能满足需要。无穷无尽的数字和逻辑指令如同沙漠一样把人的智慧和精力吸尽。 </a:t>
            </a:r>
            <a:endParaRPr lang="zh-CN" altLang="en-US" dirty="0" smtClean="0"/>
          </a:p>
          <a:p>
            <a:pPr>
              <a:defRPr/>
            </a:pPr>
            <a:r>
              <a:rPr lang="zh-CN" altLang="en-US" dirty="0" smtClean="0"/>
              <a:t>　　被计算机所</a:t>
            </a:r>
            <a:r>
              <a:rPr lang="zh-CN" altLang="en-US" dirty="0" smtClean="0">
                <a:hlinkClick r:id="rId42"/>
              </a:rPr>
              <a:t>困扰</a:t>
            </a:r>
            <a:r>
              <a:rPr lang="zh-CN" altLang="en-US" dirty="0" smtClean="0"/>
              <a:t>的诺伊曼在一次极为偶然的机会中知道了</a:t>
            </a:r>
            <a:r>
              <a:rPr lang="en-US" altLang="zh-CN" dirty="0" smtClean="0"/>
              <a:t>ENIAC</a:t>
            </a:r>
            <a:r>
              <a:rPr lang="zh-CN" altLang="en-US" dirty="0" smtClean="0"/>
              <a:t>计算机的研制计划，从此他投身到计算机研制这一宏伟的事业中，建立了一生中最大的丰功伟绩。 </a:t>
            </a:r>
            <a:endParaRPr lang="zh-CN" altLang="en-US" dirty="0" smtClean="0"/>
          </a:p>
          <a:p>
            <a:pPr>
              <a:defRPr/>
            </a:pPr>
            <a:r>
              <a:rPr lang="zh-CN" altLang="en-US" dirty="0" smtClean="0"/>
              <a:t>　　</a:t>
            </a:r>
            <a:r>
              <a:rPr lang="en-US" altLang="zh-CN" dirty="0" smtClean="0"/>
              <a:t>1944</a:t>
            </a:r>
            <a:r>
              <a:rPr lang="zh-CN" altLang="en-US" dirty="0" smtClean="0"/>
              <a:t>年夏的一天，正在</a:t>
            </a:r>
            <a:r>
              <a:rPr lang="zh-CN" altLang="en-US" dirty="0" smtClean="0">
                <a:hlinkClick r:id="rId43"/>
              </a:rPr>
              <a:t>火车</a:t>
            </a:r>
            <a:r>
              <a:rPr lang="zh-CN" altLang="en-US" dirty="0" smtClean="0"/>
              <a:t>站 候车的诺伊曼巧遇戈尔斯坦，并同他进行了短暂的交谈。当时，戈尔斯坦是美国弹道实验室的军方负责人，他正参与</a:t>
            </a:r>
            <a:r>
              <a:rPr lang="en-US" altLang="zh-CN" dirty="0" smtClean="0"/>
              <a:t>ENIAC</a:t>
            </a:r>
            <a:r>
              <a:rPr lang="zh-CN" altLang="en-US" dirty="0" smtClean="0"/>
              <a:t>计算机的研制工作。在交谈在，戈尔 斯坦告诉了诺伊曼有关</a:t>
            </a:r>
            <a:r>
              <a:rPr lang="en-US" altLang="zh-CN" dirty="0" smtClean="0"/>
              <a:t>ENIAC</a:t>
            </a:r>
            <a:r>
              <a:rPr lang="zh-CN" altLang="en-US" dirty="0" smtClean="0"/>
              <a:t>的研制情况。具有远见卓识的诺伊曼为这一研制计划所吸引，他意识到了这项工作的深远意义。 </a:t>
            </a:r>
            <a:endParaRPr lang="zh-CN" altLang="en-US" dirty="0" smtClean="0"/>
          </a:p>
          <a:p>
            <a:pPr>
              <a:defRPr/>
            </a:pPr>
            <a:r>
              <a:rPr lang="zh-CN" altLang="en-US" dirty="0" smtClean="0"/>
              <a:t>　　冯</a:t>
            </a:r>
            <a:r>
              <a:rPr lang="en-US" altLang="zh-CN" dirty="0" smtClean="0"/>
              <a:t>·</a:t>
            </a:r>
            <a:r>
              <a:rPr lang="zh-CN" altLang="en-US" dirty="0" smtClean="0"/>
              <a:t>诺依曼由</a:t>
            </a:r>
            <a:r>
              <a:rPr lang="en-US" altLang="zh-CN" dirty="0" smtClean="0"/>
              <a:t>ENIAC</a:t>
            </a:r>
            <a:r>
              <a:rPr lang="zh-CN" altLang="en-US" dirty="0" smtClean="0"/>
              <a:t>机研制组的戈尔德斯廷</a:t>
            </a:r>
            <a:r>
              <a:rPr lang="zh-CN" altLang="en-US" dirty="0" smtClean="0">
                <a:hlinkClick r:id="rId44"/>
              </a:rPr>
              <a:t>中尉</a:t>
            </a:r>
            <a:r>
              <a:rPr lang="zh-CN" altLang="en-US" dirty="0" smtClean="0"/>
              <a:t>介绍参加</a:t>
            </a:r>
            <a:r>
              <a:rPr lang="en-US" altLang="zh-CN" dirty="0" smtClean="0"/>
              <a:t>ENIAC</a:t>
            </a:r>
            <a:r>
              <a:rPr lang="zh-CN" altLang="en-US" dirty="0" smtClean="0"/>
              <a:t>机研制小组后，便带领这批富有</a:t>
            </a:r>
            <a:r>
              <a:rPr lang="zh-CN" altLang="en-US" dirty="0" smtClean="0">
                <a:hlinkClick r:id="rId45"/>
              </a:rPr>
              <a:t>创新</a:t>
            </a:r>
            <a:r>
              <a:rPr lang="zh-CN" altLang="en-US" dirty="0" smtClean="0"/>
              <a:t>精神的年轻</a:t>
            </a:r>
            <a:r>
              <a:rPr lang="zh-CN" altLang="en-US" dirty="0" smtClean="0">
                <a:hlinkClick r:id="rId46"/>
              </a:rPr>
              <a:t>科技</a:t>
            </a:r>
            <a:r>
              <a:rPr lang="zh-CN" altLang="en-US" dirty="0" smtClean="0"/>
              <a:t>人员，向着更高的目标进军．</a:t>
            </a:r>
            <a:r>
              <a:rPr lang="en-US" altLang="zh-CN" dirty="0" smtClean="0"/>
              <a:t>1945</a:t>
            </a:r>
            <a:r>
              <a:rPr lang="zh-CN" altLang="en-US" dirty="0" smtClean="0"/>
              <a:t>年，他们在共同讨论的基础上，发表了一个全新的</a:t>
            </a:r>
            <a:r>
              <a:rPr lang="en-US" altLang="zh-CN" dirty="0" smtClean="0"/>
              <a:t>"</a:t>
            </a:r>
            <a:r>
              <a:rPr lang="zh-CN" altLang="en-US" dirty="0" smtClean="0"/>
              <a:t>存储程序通用电子计算机方案</a:t>
            </a:r>
            <a:r>
              <a:rPr lang="en-US" altLang="zh-CN" dirty="0" smtClean="0"/>
              <a:t>"--</a:t>
            </a:r>
            <a:r>
              <a:rPr lang="en-US" altLang="zh-CN" dirty="0" smtClean="0">
                <a:hlinkClick r:id="rId47"/>
              </a:rPr>
              <a:t>EDVAC</a:t>
            </a:r>
            <a:r>
              <a:rPr lang="zh-CN" altLang="en-US" dirty="0" smtClean="0"/>
              <a:t>（</a:t>
            </a:r>
            <a:r>
              <a:rPr lang="en-US" altLang="zh-CN" dirty="0" smtClean="0"/>
              <a:t>Electronic Discrete Variable </a:t>
            </a:r>
            <a:r>
              <a:rPr lang="en-US" altLang="zh-CN" dirty="0" err="1" smtClean="0"/>
              <a:t>AutomaticCompUter</a:t>
            </a:r>
            <a:r>
              <a:rPr lang="zh-CN" altLang="en-US" dirty="0" smtClean="0"/>
              <a:t>的缩写）．在这过程中，冯</a:t>
            </a:r>
            <a:r>
              <a:rPr lang="en-US" altLang="zh-CN" dirty="0" smtClean="0"/>
              <a:t>·</a:t>
            </a:r>
            <a:r>
              <a:rPr lang="zh-CN" altLang="en-US" dirty="0" smtClean="0"/>
              <a:t>诺依曼显示出他雄厚的数理基础知识，充分发挥了他的顾问作用及探索问题和综合分析的能力。 诺伊曼以“关于</a:t>
            </a:r>
            <a:r>
              <a:rPr lang="en-US" altLang="zh-CN" dirty="0" smtClean="0"/>
              <a:t>EDVAC</a:t>
            </a:r>
            <a:r>
              <a:rPr lang="zh-CN" altLang="en-US" dirty="0" smtClean="0"/>
              <a:t>的报告草案”为题，起草了长达</a:t>
            </a:r>
            <a:r>
              <a:rPr lang="en-US" altLang="zh-CN" dirty="0" smtClean="0"/>
              <a:t>101</a:t>
            </a:r>
            <a:r>
              <a:rPr lang="zh-CN" altLang="en-US" dirty="0" smtClean="0"/>
              <a:t>页的总结报告。报告广泛而具体地介绍了制造电子计算机和程序设计的新思想。这份报告是</a:t>
            </a:r>
            <a:r>
              <a:rPr lang="zh-CN" altLang="en-US" dirty="0" smtClean="0">
                <a:hlinkClick r:id="rId48"/>
              </a:rPr>
              <a:t>计算机发展史</a:t>
            </a:r>
            <a:r>
              <a:rPr lang="zh-CN" altLang="en-US" dirty="0" smtClean="0"/>
              <a:t>上一个划时代的</a:t>
            </a:r>
            <a:r>
              <a:rPr lang="zh-CN" altLang="en-US" dirty="0" smtClean="0">
                <a:hlinkClick r:id="rId49"/>
              </a:rPr>
              <a:t>文献</a:t>
            </a:r>
            <a:r>
              <a:rPr lang="zh-CN" altLang="en-US" dirty="0" smtClean="0"/>
              <a:t>，它向世界宣告：电子计算机的时代开始了。 </a:t>
            </a:r>
            <a:endParaRPr lang="zh-CN" altLang="en-US" dirty="0" smtClean="0"/>
          </a:p>
          <a:p>
            <a:pPr>
              <a:defRPr/>
            </a:pPr>
            <a:r>
              <a:rPr lang="zh-CN" altLang="en-US" dirty="0" smtClean="0"/>
              <a:t>　　</a:t>
            </a:r>
            <a:r>
              <a:rPr lang="en-US" altLang="zh-CN" dirty="0" smtClean="0"/>
              <a:t>EDVAC</a:t>
            </a:r>
            <a:r>
              <a:rPr lang="zh-CN" altLang="en-US" dirty="0" smtClean="0"/>
              <a:t>方案明确奠定了新机器由五个部分组成，包括：</a:t>
            </a:r>
            <a:r>
              <a:rPr lang="zh-CN" altLang="en-US" dirty="0" smtClean="0">
                <a:hlinkClick r:id="rId50"/>
              </a:rPr>
              <a:t>运算器</a:t>
            </a:r>
            <a:r>
              <a:rPr lang="zh-CN" altLang="en-US" dirty="0" smtClean="0"/>
              <a:t>、逻辑控制装置、存储器、输入和输出设备，并描述了这五部分的职能和相互关系．报告中，诺伊曼对</a:t>
            </a:r>
            <a:r>
              <a:rPr lang="en-US" altLang="zh-CN" dirty="0" smtClean="0"/>
              <a:t>EDVAC</a:t>
            </a:r>
            <a:r>
              <a:rPr lang="zh-CN" altLang="en-US" dirty="0" smtClean="0"/>
              <a:t>中的两大设计思想作了进一步的论证，为计算机的设计树立了一座里程碑。 </a:t>
            </a:r>
            <a:endParaRPr lang="zh-CN" altLang="en-US" dirty="0" smtClean="0"/>
          </a:p>
          <a:p>
            <a:pPr>
              <a:defRPr/>
            </a:pPr>
            <a:r>
              <a:rPr lang="zh-CN" altLang="en-US" dirty="0" smtClean="0"/>
              <a:t>　　设计思想之一是</a:t>
            </a:r>
            <a:r>
              <a:rPr lang="zh-CN" altLang="en-US" dirty="0" smtClean="0">
                <a:hlinkClick r:id="rId51"/>
              </a:rPr>
              <a:t>二进制</a:t>
            </a:r>
            <a:r>
              <a:rPr lang="zh-CN" altLang="en-US" dirty="0" smtClean="0"/>
              <a:t>，他根据电子元件双稳工作的特点，建议在电子计算机中采用二进制。报告提到了二进制的优点，并预言，二进制的采用将大简化机器的逻辑线路。 </a:t>
            </a:r>
            <a:endParaRPr lang="zh-CN" altLang="en-US" dirty="0" smtClean="0"/>
          </a:p>
          <a:p>
            <a:pPr>
              <a:defRPr/>
            </a:pPr>
            <a:r>
              <a:rPr lang="zh-CN" altLang="en-US" dirty="0" smtClean="0"/>
              <a:t>　　现在使用的计算机，其基本工作原理是存储程序和程序控制，它是由世界著名数学家冯</a:t>
            </a:r>
            <a:r>
              <a:rPr lang="en-US" altLang="zh-CN" dirty="0" smtClean="0"/>
              <a:t>·</a:t>
            </a:r>
            <a:r>
              <a:rPr lang="zh-CN" altLang="en-US" dirty="0" smtClean="0"/>
              <a:t>诺依曼提出的。美籍匈牙利数学家冯</a:t>
            </a:r>
            <a:r>
              <a:rPr lang="en-US" altLang="zh-CN" dirty="0" smtClean="0"/>
              <a:t>·</a:t>
            </a:r>
            <a:r>
              <a:rPr lang="zh-CN" altLang="en-US" dirty="0" smtClean="0"/>
              <a:t>诺依曼被称为“计算机之父”。 </a:t>
            </a:r>
            <a:endParaRPr lang="zh-CN" altLang="en-US" dirty="0" smtClean="0"/>
          </a:p>
          <a:p>
            <a:pPr>
              <a:defRPr/>
            </a:pPr>
            <a:r>
              <a:rPr lang="zh-CN" altLang="en-US" dirty="0" smtClean="0"/>
              <a:t>　　实践证明了诺伊曼预言的正确性。如今，</a:t>
            </a:r>
            <a:r>
              <a:rPr lang="zh-CN" altLang="en-US" dirty="0" smtClean="0">
                <a:hlinkClick r:id="rId52"/>
              </a:rPr>
              <a:t>逻辑代数</a:t>
            </a:r>
            <a:r>
              <a:rPr lang="zh-CN" altLang="en-US" dirty="0" smtClean="0"/>
              <a:t>的应用已成为设计电子计算机的重要手段，在</a:t>
            </a:r>
            <a:r>
              <a:rPr lang="en-US" altLang="zh-CN" dirty="0" smtClean="0"/>
              <a:t>EDVAC</a:t>
            </a:r>
            <a:r>
              <a:rPr lang="zh-CN" altLang="en-US" dirty="0" smtClean="0"/>
              <a:t>中采用的主要逻辑线路也一直沿用着，只是对实现逻辑线路的工程方法和逻辑电路的分析方法作了改进。 </a:t>
            </a:r>
            <a:endParaRPr lang="zh-CN" altLang="en-US" dirty="0" smtClean="0"/>
          </a:p>
          <a:p>
            <a:pPr>
              <a:defRPr/>
            </a:pPr>
            <a:r>
              <a:rPr lang="zh-CN" altLang="en-US" dirty="0" smtClean="0"/>
              <a:t>　　程序内存是诺伊曼的另一杰作。通过对</a:t>
            </a:r>
            <a:r>
              <a:rPr lang="en-US" altLang="zh-CN" dirty="0" smtClean="0"/>
              <a:t>ENIAC</a:t>
            </a:r>
            <a:r>
              <a:rPr lang="zh-CN" altLang="en-US" dirty="0" smtClean="0"/>
              <a:t>的考察，诺伊曼敏锐地抓住了它的最大弱点－－没有真正的存储器。</a:t>
            </a:r>
            <a:r>
              <a:rPr lang="en-US" altLang="zh-CN" dirty="0" smtClean="0"/>
              <a:t>ENIAC</a:t>
            </a:r>
            <a:r>
              <a:rPr lang="zh-CN" altLang="en-US" dirty="0" smtClean="0"/>
              <a:t>只在</a:t>
            </a:r>
            <a:r>
              <a:rPr lang="en-US" altLang="zh-CN" dirty="0" smtClean="0"/>
              <a:t>20</a:t>
            </a:r>
            <a:r>
              <a:rPr lang="zh-CN" altLang="en-US" dirty="0" smtClean="0"/>
              <a:t>个暂存器，它的程序是外插型的，指令存储在计算机的其他电路中。这样，解题之前，必需先相好所需的全部指令，通过手工把相应的</a:t>
            </a:r>
            <a:r>
              <a:rPr lang="zh-CN" altLang="en-US" dirty="0" smtClean="0">
                <a:hlinkClick r:id="rId53"/>
              </a:rPr>
              <a:t>电路</a:t>
            </a:r>
            <a:r>
              <a:rPr lang="zh-CN" altLang="en-US" dirty="0" smtClean="0">
                <a:hlinkClick r:id="rId54"/>
              </a:rPr>
              <a:t>联通</a:t>
            </a:r>
            <a:r>
              <a:rPr lang="zh-CN" altLang="en-US" dirty="0" smtClean="0"/>
              <a:t>。这种准备工作要花几小时甚至几天时间，而计算本身只需几分钟。计算的高速与程序的手工存在着很大的矛盾。 </a:t>
            </a:r>
            <a:endParaRPr lang="zh-CN" altLang="en-US" dirty="0" smtClean="0"/>
          </a:p>
          <a:p>
            <a:pPr>
              <a:defRPr/>
            </a:pPr>
            <a:r>
              <a:rPr lang="zh-CN" altLang="en-US" dirty="0" smtClean="0"/>
              <a:t>　　针对这个问题，诺伊曼提出了程序</a:t>
            </a:r>
            <a:r>
              <a:rPr lang="zh-CN" altLang="en-US" dirty="0" smtClean="0">
                <a:hlinkClick r:id="rId55"/>
              </a:rPr>
              <a:t>内存</a:t>
            </a:r>
            <a:r>
              <a:rPr lang="zh-CN" altLang="en-US" dirty="0" smtClean="0"/>
              <a:t>的思想：把运算程序存在机器的存储器中，程序设计员只需要在存储器中寻找运算指令，机器就会自行计算，这样，就不必每个问题都重新编程，从而大大加快了运算进程。这一思想标志着自动运算的实现，标志着电子计算机的成熟，已成为电子计算机设计的基本原则。 </a:t>
            </a:r>
            <a:endParaRPr lang="zh-CN" altLang="en-US" dirty="0" smtClean="0"/>
          </a:p>
          <a:p>
            <a:pPr>
              <a:defRPr/>
            </a:pPr>
            <a:r>
              <a:rPr lang="zh-CN" altLang="en-US" dirty="0" smtClean="0"/>
              <a:t>　　</a:t>
            </a:r>
            <a:r>
              <a:rPr lang="en-US" altLang="zh-CN" dirty="0" smtClean="0"/>
              <a:t>1946</a:t>
            </a:r>
            <a:r>
              <a:rPr lang="zh-CN" altLang="en-US" dirty="0" smtClean="0"/>
              <a:t>年</a:t>
            </a:r>
            <a:r>
              <a:rPr lang="en-US" altLang="zh-CN" dirty="0" smtClean="0"/>
              <a:t>7</a:t>
            </a:r>
            <a:r>
              <a:rPr lang="zh-CN" altLang="en-US" dirty="0" smtClean="0"/>
              <a:t>，</a:t>
            </a:r>
            <a:r>
              <a:rPr lang="en-US" altLang="zh-CN" dirty="0" smtClean="0"/>
              <a:t>8</a:t>
            </a:r>
            <a:r>
              <a:rPr lang="zh-CN" altLang="en-US" dirty="0" smtClean="0"/>
              <a:t>月间，冯</a:t>
            </a:r>
            <a:r>
              <a:rPr lang="en-US" altLang="zh-CN" dirty="0" smtClean="0"/>
              <a:t>·</a:t>
            </a:r>
            <a:r>
              <a:rPr lang="zh-CN" altLang="en-US" dirty="0" smtClean="0"/>
              <a:t>诺依曼和戈尔德斯廷、勃克斯在</a:t>
            </a:r>
            <a:r>
              <a:rPr lang="en-US" altLang="zh-CN" dirty="0" smtClean="0"/>
              <a:t>EDVAC</a:t>
            </a:r>
            <a:r>
              <a:rPr lang="zh-CN" altLang="en-US" dirty="0" smtClean="0"/>
              <a:t>方案的基础上，为普林斯顿 大学高级研究所研制</a:t>
            </a:r>
            <a:r>
              <a:rPr lang="en-US" altLang="zh-CN" dirty="0" smtClean="0"/>
              <a:t>IAS</a:t>
            </a:r>
            <a:r>
              <a:rPr lang="zh-CN" altLang="en-US" dirty="0" smtClean="0"/>
              <a:t>计算机时，又提出了一个更加完善的设计报告</a:t>
            </a:r>
            <a:r>
              <a:rPr lang="en-US" altLang="zh-CN" dirty="0" smtClean="0"/>
              <a:t>《</a:t>
            </a:r>
            <a:r>
              <a:rPr lang="zh-CN" altLang="en-US" dirty="0" smtClean="0"/>
              <a:t>电子计算机逻辑设计初探</a:t>
            </a:r>
            <a:r>
              <a:rPr lang="en-US" altLang="zh-CN" dirty="0" smtClean="0"/>
              <a:t>》</a:t>
            </a:r>
            <a:r>
              <a:rPr lang="zh-CN" altLang="en-US" dirty="0" smtClean="0"/>
              <a:t>．以上两份既有理论又有具体设计的文件，首次在全世界掀起 了一股</a:t>
            </a:r>
            <a:r>
              <a:rPr lang="en-US" altLang="zh-CN" dirty="0" smtClean="0"/>
              <a:t>"</a:t>
            </a:r>
            <a:r>
              <a:rPr lang="zh-CN" altLang="en-US" dirty="0" smtClean="0"/>
              <a:t>计算机热</a:t>
            </a:r>
            <a:r>
              <a:rPr lang="en-US" altLang="zh-CN" dirty="0" smtClean="0"/>
              <a:t>"</a:t>
            </a:r>
            <a:r>
              <a:rPr lang="zh-CN" altLang="en-US" dirty="0" smtClean="0"/>
              <a:t>，它们的综合设计思想，便是著名的</a:t>
            </a:r>
            <a:r>
              <a:rPr lang="en-US" altLang="zh-CN" dirty="0" smtClean="0"/>
              <a:t>"</a:t>
            </a:r>
            <a:r>
              <a:rPr lang="zh-CN" altLang="en-US" dirty="0" smtClean="0"/>
              <a:t>冯</a:t>
            </a:r>
            <a:r>
              <a:rPr lang="en-US" altLang="zh-CN" dirty="0" smtClean="0"/>
              <a:t>·</a:t>
            </a:r>
            <a:r>
              <a:rPr lang="zh-CN" altLang="en-US" dirty="0" smtClean="0"/>
              <a:t>诺依曼机</a:t>
            </a:r>
            <a:r>
              <a:rPr lang="en-US" altLang="zh-CN" dirty="0" smtClean="0"/>
              <a:t>"</a:t>
            </a:r>
            <a:r>
              <a:rPr lang="zh-CN" altLang="en-US" dirty="0" smtClean="0"/>
              <a:t>，其中心就是有存储程序原则</a:t>
            </a:r>
            <a:r>
              <a:rPr lang="en-US" altLang="zh-CN" dirty="0" smtClean="0"/>
              <a:t>--</a:t>
            </a:r>
            <a:r>
              <a:rPr lang="zh-CN" altLang="en-US" dirty="0" smtClean="0"/>
              <a:t>指令和数据一起存储．这个概念被誉为</a:t>
            </a:r>
            <a:r>
              <a:rPr lang="en-US" altLang="zh-CN" dirty="0" smtClean="0"/>
              <a:t>'</a:t>
            </a:r>
            <a:r>
              <a:rPr lang="zh-CN" altLang="en-US" dirty="0" smtClean="0"/>
              <a:t>计算机发展史 上的一个里程碑</a:t>
            </a:r>
            <a:r>
              <a:rPr lang="en-US" altLang="zh-CN" dirty="0" smtClean="0"/>
              <a:t>"</a:t>
            </a:r>
            <a:r>
              <a:rPr lang="zh-CN" altLang="en-US" dirty="0" smtClean="0"/>
              <a:t>．它标志着电子计算机时代的真正开始，指导着以后的计算机设计．自然一切事物总是在发展着的，随着科学技术的进步，今天人们又认识到</a:t>
            </a:r>
            <a:r>
              <a:rPr lang="en-US" altLang="zh-CN" dirty="0" smtClean="0"/>
              <a:t>" </a:t>
            </a:r>
            <a:r>
              <a:rPr lang="zh-CN" altLang="en-US" dirty="0" smtClean="0"/>
              <a:t>冯</a:t>
            </a:r>
            <a:r>
              <a:rPr lang="en-US" altLang="zh-CN" dirty="0" smtClean="0"/>
              <a:t>·</a:t>
            </a:r>
            <a:r>
              <a:rPr lang="zh-CN" altLang="en-US" dirty="0" smtClean="0"/>
              <a:t>诺依曼机</a:t>
            </a:r>
            <a:r>
              <a:rPr lang="en-US" altLang="zh-CN" dirty="0" smtClean="0"/>
              <a:t>"</a:t>
            </a:r>
            <a:r>
              <a:rPr lang="zh-CN" altLang="en-US" dirty="0" smtClean="0"/>
              <a:t>的不足，它妨碍着计算机速度的进一步提高，而提出了</a:t>
            </a:r>
            <a:r>
              <a:rPr lang="en-US" altLang="zh-CN" dirty="0" smtClean="0"/>
              <a:t>"</a:t>
            </a:r>
            <a:r>
              <a:rPr lang="zh-CN" altLang="en-US" dirty="0" smtClean="0"/>
              <a:t>非冯</a:t>
            </a:r>
            <a:r>
              <a:rPr lang="en-US" altLang="zh-CN" dirty="0" smtClean="0"/>
              <a:t>·</a:t>
            </a:r>
            <a:r>
              <a:rPr lang="zh-CN" altLang="en-US" dirty="0" smtClean="0"/>
              <a:t>诺依曼机</a:t>
            </a:r>
            <a:r>
              <a:rPr lang="en-US" altLang="zh-CN" dirty="0" smtClean="0"/>
              <a:t>"</a:t>
            </a:r>
            <a:r>
              <a:rPr lang="zh-CN" altLang="en-US" dirty="0" smtClean="0"/>
              <a:t>的设想． </a:t>
            </a:r>
            <a:endParaRPr lang="zh-CN" altLang="en-US" dirty="0" smtClean="0"/>
          </a:p>
          <a:p>
            <a:pPr>
              <a:defRPr/>
            </a:pPr>
            <a:r>
              <a:rPr lang="zh-CN" altLang="en-US" dirty="0" smtClean="0"/>
              <a:t>　　冯</a:t>
            </a:r>
            <a:r>
              <a:rPr lang="en-US" altLang="zh-CN" dirty="0" smtClean="0"/>
              <a:t>·</a:t>
            </a:r>
            <a:r>
              <a:rPr lang="zh-CN" altLang="en-US" dirty="0" smtClean="0"/>
              <a:t>诺依曼还积极参与了推广应用计算机的工作，对如何编制程序及搞数值计算都作出了杰出的贡献． 冯</a:t>
            </a:r>
            <a:r>
              <a:rPr lang="en-US" altLang="zh-CN" dirty="0" smtClean="0"/>
              <a:t>·</a:t>
            </a:r>
            <a:r>
              <a:rPr lang="zh-CN" altLang="en-US" dirty="0" smtClean="0"/>
              <a:t>诺依曼于</a:t>
            </a:r>
            <a:r>
              <a:rPr lang="en-US" altLang="zh-CN" dirty="0" smtClean="0"/>
              <a:t>1937</a:t>
            </a:r>
            <a:r>
              <a:rPr lang="zh-CN" altLang="en-US" dirty="0" smtClean="0"/>
              <a:t>年获美国数学会的波策奖；</a:t>
            </a:r>
            <a:r>
              <a:rPr lang="en-US" altLang="zh-CN" dirty="0" smtClean="0"/>
              <a:t>1947</a:t>
            </a:r>
            <a:r>
              <a:rPr lang="zh-CN" altLang="en-US" dirty="0" smtClean="0"/>
              <a:t>年获美国总统的功勋奖章、美国海军优秀公民服务奖；</a:t>
            </a:r>
            <a:r>
              <a:rPr lang="en-US" altLang="zh-CN" dirty="0" smtClean="0"/>
              <a:t>1956</a:t>
            </a:r>
            <a:r>
              <a:rPr lang="zh-CN" altLang="en-US" dirty="0" smtClean="0"/>
              <a:t>年获</a:t>
            </a:r>
            <a:r>
              <a:rPr lang="zh-CN" altLang="en-US" dirty="0" smtClean="0">
                <a:hlinkClick r:id="rId56"/>
              </a:rPr>
              <a:t>美国总统</a:t>
            </a:r>
            <a:r>
              <a:rPr lang="zh-CN" altLang="en-US" dirty="0" smtClean="0"/>
              <a:t>的自由奖章和</a:t>
            </a:r>
            <a:r>
              <a:rPr lang="zh-CN" altLang="en-US" dirty="0" smtClean="0">
                <a:hlinkClick r:id="rId57"/>
              </a:rPr>
              <a:t>爱因斯坦</a:t>
            </a:r>
            <a:r>
              <a:rPr lang="zh-CN" altLang="en-US" dirty="0" smtClean="0"/>
              <a:t>纪念奖以及</a:t>
            </a:r>
            <a:r>
              <a:rPr lang="zh-CN" altLang="en-US" dirty="0" smtClean="0">
                <a:hlinkClick r:id="rId58"/>
              </a:rPr>
              <a:t>费米奖</a:t>
            </a:r>
            <a:r>
              <a:rPr lang="zh-CN" altLang="en-US" dirty="0" smtClean="0"/>
              <a:t>． </a:t>
            </a:r>
            <a:endParaRPr lang="zh-CN" altLang="en-US" dirty="0" smtClean="0"/>
          </a:p>
          <a:p>
            <a:pPr>
              <a:defRPr/>
            </a:pPr>
            <a:r>
              <a:rPr lang="zh-CN" altLang="en-US" dirty="0" smtClean="0"/>
              <a:t>　　冯</a:t>
            </a:r>
            <a:r>
              <a:rPr lang="en-US" altLang="zh-CN" dirty="0" smtClean="0"/>
              <a:t>·</a:t>
            </a:r>
            <a:r>
              <a:rPr lang="zh-CN" altLang="en-US" dirty="0" smtClean="0"/>
              <a:t>诺依曼逝世后，未完成的手稿于</a:t>
            </a:r>
            <a:r>
              <a:rPr lang="en-US" altLang="zh-CN" dirty="0" smtClean="0"/>
              <a:t>1958</a:t>
            </a:r>
            <a:r>
              <a:rPr lang="zh-CN" altLang="en-US" dirty="0" smtClean="0"/>
              <a:t>年以</a:t>
            </a:r>
            <a:r>
              <a:rPr lang="en-US" altLang="zh-CN" dirty="0" smtClean="0">
                <a:hlinkClick r:id="rId59"/>
              </a:rPr>
              <a:t>《</a:t>
            </a:r>
            <a:r>
              <a:rPr lang="zh-CN" altLang="en-US" dirty="0" smtClean="0">
                <a:hlinkClick r:id="rId59"/>
              </a:rPr>
              <a:t>计算机与人脑</a:t>
            </a:r>
            <a:r>
              <a:rPr lang="en-US" altLang="zh-CN" dirty="0" smtClean="0">
                <a:hlinkClick r:id="rId59"/>
              </a:rPr>
              <a:t>》</a:t>
            </a:r>
            <a:r>
              <a:rPr lang="zh-CN" altLang="en-US" dirty="0" smtClean="0"/>
              <a:t>为名出版．他的主要著作收集在六卷</a:t>
            </a:r>
            <a:r>
              <a:rPr lang="en-US" altLang="zh-CN" dirty="0" smtClean="0"/>
              <a:t>《</a:t>
            </a:r>
            <a:r>
              <a:rPr lang="zh-CN" altLang="en-US" dirty="0" smtClean="0"/>
              <a:t>冯</a:t>
            </a:r>
            <a:r>
              <a:rPr lang="en-US" altLang="zh-CN" dirty="0" smtClean="0"/>
              <a:t>·</a:t>
            </a:r>
            <a:r>
              <a:rPr lang="zh-CN" altLang="en-US" dirty="0" smtClean="0"/>
              <a:t>诺依曼全集</a:t>
            </a:r>
            <a:r>
              <a:rPr lang="en-US" altLang="zh-CN" dirty="0" smtClean="0"/>
              <a:t>》</a:t>
            </a:r>
            <a:r>
              <a:rPr lang="zh-CN" altLang="en-US" dirty="0" smtClean="0"/>
              <a:t>中，</a:t>
            </a:r>
            <a:r>
              <a:rPr lang="en-US" altLang="zh-CN" dirty="0" smtClean="0"/>
              <a:t>1961</a:t>
            </a:r>
            <a:r>
              <a:rPr lang="zh-CN" altLang="en-US" dirty="0" smtClean="0"/>
              <a:t>年出版． </a:t>
            </a:r>
            <a:endParaRPr lang="zh-CN" altLang="en-US" dirty="0" smtClean="0"/>
          </a:p>
          <a:p>
            <a:pPr>
              <a:defRPr/>
            </a:pPr>
            <a:r>
              <a:rPr lang="zh-CN" altLang="en-US" dirty="0" smtClean="0"/>
              <a:t>　　另外，冯</a:t>
            </a:r>
            <a:r>
              <a:rPr lang="en-US" altLang="zh-CN" dirty="0" smtClean="0"/>
              <a:t>·</a:t>
            </a:r>
            <a:r>
              <a:rPr lang="zh-CN" altLang="en-US" dirty="0" smtClean="0"/>
              <a:t>诺依曼</a:t>
            </a:r>
            <a:r>
              <a:rPr lang="en-US" altLang="zh-CN" dirty="0" smtClean="0"/>
              <a:t>40</a:t>
            </a:r>
            <a:r>
              <a:rPr lang="zh-CN" altLang="en-US" dirty="0" smtClean="0"/>
              <a:t>年代出版的著作</a:t>
            </a:r>
            <a:r>
              <a:rPr lang="en-US" altLang="zh-CN" dirty="0" smtClean="0"/>
              <a:t>《</a:t>
            </a:r>
            <a:r>
              <a:rPr lang="zh-CN" altLang="en-US" dirty="0" smtClean="0"/>
              <a:t>博弈论和经济行为</a:t>
            </a:r>
            <a:r>
              <a:rPr lang="en-US" altLang="zh-CN" dirty="0" smtClean="0"/>
              <a:t>》</a:t>
            </a:r>
            <a:r>
              <a:rPr lang="zh-CN" altLang="en-US" dirty="0" smtClean="0"/>
              <a:t>，使他在经济学和决策科学领域竖起了一块丰碑。他被</a:t>
            </a:r>
            <a:r>
              <a:rPr lang="zh-CN" altLang="en-US" dirty="0" smtClean="0">
                <a:hlinkClick r:id="rId60"/>
              </a:rPr>
              <a:t>经济学家</a:t>
            </a:r>
            <a:r>
              <a:rPr lang="zh-CN" altLang="en-US" dirty="0" smtClean="0"/>
              <a:t>公认为博弈论之父。当时年轻的</a:t>
            </a:r>
            <a:r>
              <a:rPr lang="zh-CN" altLang="en-US" dirty="0" smtClean="0">
                <a:hlinkClick r:id="rId61"/>
              </a:rPr>
              <a:t>约翰</a:t>
            </a:r>
            <a:r>
              <a:rPr lang="en-US" altLang="zh-CN" dirty="0" smtClean="0">
                <a:hlinkClick r:id="rId61"/>
              </a:rPr>
              <a:t>·</a:t>
            </a:r>
            <a:r>
              <a:rPr lang="zh-CN" altLang="en-US" dirty="0" smtClean="0">
                <a:hlinkClick r:id="rId61"/>
              </a:rPr>
              <a:t>纳什</a:t>
            </a:r>
            <a:r>
              <a:rPr lang="zh-CN" altLang="en-US" dirty="0" smtClean="0"/>
              <a:t>在普林斯顿求学期间开始研究发展这一领域，并在</a:t>
            </a:r>
            <a:r>
              <a:rPr lang="en-US" altLang="zh-CN" dirty="0" smtClean="0"/>
              <a:t>1994</a:t>
            </a:r>
            <a:r>
              <a:rPr lang="zh-CN" altLang="en-US" dirty="0" smtClean="0"/>
              <a:t>年凭借对博弈论的突出贡献获得了</a:t>
            </a:r>
            <a:r>
              <a:rPr lang="zh-CN" altLang="en-US" dirty="0" smtClean="0">
                <a:hlinkClick r:id="rId62"/>
              </a:rPr>
              <a:t>诺贝尔经济学奖</a:t>
            </a:r>
            <a:r>
              <a:rPr lang="zh-CN" altLang="en-US" dirty="0" smtClean="0"/>
              <a:t>。</a:t>
            </a:r>
            <a:endParaRPr lang="zh-CN" altLang="en-US" dirty="0"/>
          </a:p>
        </p:txBody>
      </p:sp>
      <p:sp>
        <p:nvSpPr>
          <p:cNvPr id="145412" name="灯片编号占位符 3"/>
          <p:cNvSpPr>
            <a:spLocks noGrp="1"/>
          </p:cNvSpPr>
          <p:nvPr>
            <p:ph type="sldNum" sz="quarter" idx="5"/>
          </p:nvPr>
        </p:nvSpPr>
        <p:spPr>
          <a:noFill/>
        </p:spPr>
        <p:txBody>
          <a:bodyPr/>
          <a:lstStyle/>
          <a:p>
            <a:fld id="{8178DC37-6B9E-4F55-83CB-0C5B479762C6}" type="slidenum">
              <a:rPr lang="fr-FR" altLang="zh-CN" smtClean="0"/>
            </a:fld>
            <a:endParaRPr lang="fr-FR" altLang="zh-CN"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
          <p:cNvSpPr>
            <a:spLocks noGrp="1" noRot="1" noChangeAspect="1" noTextEdit="1"/>
          </p:cNvSpPr>
          <p:nvPr>
            <p:ph type="sldImg"/>
          </p:nvPr>
        </p:nvSpPr>
        <p:spPr/>
      </p:sp>
      <p:sp>
        <p:nvSpPr>
          <p:cNvPr id="3" name="备注占位符 2"/>
          <p:cNvSpPr>
            <a:spLocks noGrp="1"/>
          </p:cNvSpPr>
          <p:nvPr>
            <p:ph type="body" idx="1"/>
          </p:nvPr>
        </p:nvSpPr>
        <p:spPr/>
        <p:txBody>
          <a:bodyPr>
            <a:normAutofit lnSpcReduction="10000"/>
          </a:bodyPr>
          <a:lstStyle/>
          <a:p>
            <a:pPr>
              <a:defRPr/>
            </a:pPr>
            <a:r>
              <a:rPr lang="zh-CN" altLang="en-US" dirty="0" smtClean="0"/>
              <a:t>冯</a:t>
            </a:r>
            <a:r>
              <a:rPr lang="en-US" altLang="zh-CN" dirty="0" smtClean="0"/>
              <a:t>•</a:t>
            </a:r>
            <a:r>
              <a:rPr lang="zh-CN" altLang="en-US" dirty="0" smtClean="0"/>
              <a:t>诺依曼是第一个写出能进行完全自我复制程序的人，在他写出几年后就有人利用这种方法，制造出了病毒。早在</a:t>
            </a:r>
            <a:r>
              <a:rPr lang="en-US" altLang="zh-CN" dirty="0" smtClean="0"/>
              <a:t>1949</a:t>
            </a:r>
            <a:r>
              <a:rPr lang="zh-CN" altLang="en-US" dirty="0" smtClean="0"/>
              <a:t>年</a:t>
            </a:r>
            <a:r>
              <a:rPr lang="en-US" altLang="zh-CN" dirty="0" smtClean="0"/>
              <a:t>,</a:t>
            </a:r>
            <a:r>
              <a:rPr lang="zh-CN" altLang="en-US" dirty="0" smtClean="0"/>
              <a:t>冯</a:t>
            </a:r>
            <a:r>
              <a:rPr lang="en-US" altLang="zh-CN" dirty="0" smtClean="0"/>
              <a:t>•</a:t>
            </a:r>
            <a:r>
              <a:rPr lang="zh-CN" altLang="en-US" dirty="0" smtClean="0"/>
              <a:t>诺依曼</a:t>
            </a:r>
            <a:r>
              <a:rPr lang="en-US" altLang="zh-CN" dirty="0" smtClean="0"/>
              <a:t>(John Von </a:t>
            </a:r>
            <a:r>
              <a:rPr lang="en-US" altLang="zh-CN" dirty="0" err="1" smtClean="0"/>
              <a:t>Nermann</a:t>
            </a:r>
            <a:r>
              <a:rPr lang="en-US" altLang="zh-CN" dirty="0" smtClean="0"/>
              <a:t>),</a:t>
            </a:r>
            <a:r>
              <a:rPr lang="zh-CN" altLang="en-US" dirty="0" smtClean="0"/>
              <a:t>这位伟大的数学家和计算机科学家就在其</a:t>
            </a:r>
            <a:r>
              <a:rPr lang="en-US" altLang="zh-CN" dirty="0" smtClean="0"/>
              <a:t>《</a:t>
            </a:r>
            <a:r>
              <a:rPr lang="zh-CN" altLang="en-US" dirty="0" smtClean="0"/>
              <a:t>复杂机器的理论与结构</a:t>
            </a:r>
            <a:r>
              <a:rPr lang="en-US" altLang="zh-CN" dirty="0" smtClean="0"/>
              <a:t>》(Theory and Organization of Complicated Automata)</a:t>
            </a:r>
            <a:r>
              <a:rPr lang="zh-CN" altLang="en-US" dirty="0" smtClean="0"/>
              <a:t>的论文中首次提出了复杂机械的自动复制的理论</a:t>
            </a:r>
            <a:r>
              <a:rPr lang="en-US" altLang="zh-CN" dirty="0" smtClean="0"/>
              <a:t>,</a:t>
            </a:r>
            <a:r>
              <a:rPr lang="zh-CN" altLang="en-US" dirty="0" smtClean="0"/>
              <a:t>即程序能在内存中进行繁殖。在此之后</a:t>
            </a:r>
            <a:r>
              <a:rPr lang="en-US" altLang="zh-CN" dirty="0" smtClean="0"/>
              <a:t>,1957</a:t>
            </a:r>
            <a:r>
              <a:rPr lang="zh-CN" altLang="en-US" dirty="0" smtClean="0"/>
              <a:t>年在冯</a:t>
            </a:r>
            <a:r>
              <a:rPr lang="en-US" altLang="zh-CN" dirty="0" smtClean="0"/>
              <a:t>•</a:t>
            </a:r>
            <a:r>
              <a:rPr lang="zh-CN" altLang="en-US" dirty="0" smtClean="0"/>
              <a:t>诺依曼逝世之后</a:t>
            </a:r>
            <a:r>
              <a:rPr lang="en-US" altLang="zh-CN" dirty="0" smtClean="0"/>
              <a:t>,Yale</a:t>
            </a:r>
            <a:r>
              <a:rPr lang="zh-CN" altLang="en-US" dirty="0" smtClean="0"/>
              <a:t>大学出版社出版了他的遗著</a:t>
            </a:r>
            <a:r>
              <a:rPr lang="en-US" altLang="zh-CN" dirty="0" smtClean="0"/>
              <a:t>《</a:t>
            </a:r>
            <a:r>
              <a:rPr lang="zh-CN" altLang="en-US" dirty="0" smtClean="0"/>
              <a:t>计算机与人脑</a:t>
            </a:r>
            <a:r>
              <a:rPr lang="en-US" altLang="zh-CN" dirty="0" smtClean="0"/>
              <a:t>》(</a:t>
            </a:r>
            <a:r>
              <a:rPr lang="en-US" altLang="zh-CN" dirty="0" err="1" smtClean="0"/>
              <a:t>Comprter</a:t>
            </a:r>
            <a:r>
              <a:rPr lang="en-US" altLang="zh-CN" dirty="0" smtClean="0"/>
              <a:t> and Brain),</a:t>
            </a:r>
            <a:r>
              <a:rPr lang="zh-CN" altLang="en-US" dirty="0" smtClean="0"/>
              <a:t>书中又详细讨论了复制程序的理论。</a:t>
            </a:r>
            <a:r>
              <a:rPr lang="en-US" altLang="zh-CN" dirty="0" smtClean="0"/>
              <a:t>50</a:t>
            </a:r>
            <a:r>
              <a:rPr lang="zh-CN" altLang="en-US" dirty="0" smtClean="0"/>
              <a:t>年代后期</a:t>
            </a:r>
            <a:r>
              <a:rPr lang="en-US" altLang="zh-CN" dirty="0" smtClean="0"/>
              <a:t>Bell</a:t>
            </a:r>
            <a:r>
              <a:rPr lang="zh-CN" altLang="en-US" dirty="0" smtClean="0"/>
              <a:t>实验室和</a:t>
            </a:r>
            <a:r>
              <a:rPr lang="en-US" altLang="zh-CN" dirty="0" smtClean="0"/>
              <a:t>Xerox</a:t>
            </a:r>
            <a:r>
              <a:rPr lang="zh-CN" altLang="en-US" dirty="0" smtClean="0"/>
              <a:t>公司研究人工智能的专家开发出用于娱乐的</a:t>
            </a:r>
            <a:r>
              <a:rPr lang="en-US" altLang="zh-CN" dirty="0" smtClean="0"/>
              <a:t>Core War</a:t>
            </a:r>
            <a:r>
              <a:rPr lang="zh-CN" altLang="en-US" dirty="0" smtClean="0"/>
              <a:t>游戏程序。由于这种游戏引起了系统的瘫痪</a:t>
            </a:r>
            <a:r>
              <a:rPr lang="en-US" altLang="zh-CN" dirty="0" smtClean="0"/>
              <a:t>,</a:t>
            </a:r>
            <a:r>
              <a:rPr lang="zh-CN" altLang="en-US" dirty="0" smtClean="0"/>
              <a:t>最终</a:t>
            </a:r>
            <a:r>
              <a:rPr lang="en-US" altLang="zh-CN" dirty="0" smtClean="0"/>
              <a:t>Core War</a:t>
            </a:r>
            <a:r>
              <a:rPr lang="zh-CN" altLang="en-US" dirty="0" smtClean="0"/>
              <a:t>游戏程序被终止使用</a:t>
            </a:r>
            <a:r>
              <a:rPr lang="en-US" altLang="zh-CN" dirty="0" smtClean="0"/>
              <a:t>(</a:t>
            </a:r>
            <a:r>
              <a:rPr lang="zh-CN" altLang="en-US" dirty="0" smtClean="0"/>
              <a:t>从此</a:t>
            </a:r>
            <a:r>
              <a:rPr lang="en-US" altLang="zh-CN" dirty="0" smtClean="0"/>
              <a:t>,</a:t>
            </a:r>
            <a:r>
              <a:rPr lang="zh-CN" altLang="en-US" dirty="0" smtClean="0"/>
              <a:t>程序自我复制理论沉睡了</a:t>
            </a:r>
            <a:r>
              <a:rPr lang="en-US" altLang="zh-CN" dirty="0" smtClean="0"/>
              <a:t>20</a:t>
            </a:r>
            <a:r>
              <a:rPr lang="zh-CN" altLang="en-US" dirty="0" smtClean="0"/>
              <a:t>年</a:t>
            </a:r>
            <a:r>
              <a:rPr lang="en-US" altLang="zh-CN" dirty="0" smtClean="0"/>
              <a:t>)</a:t>
            </a:r>
            <a:r>
              <a:rPr lang="zh-CN" altLang="en-US" dirty="0" smtClean="0"/>
              <a:t>。</a:t>
            </a:r>
            <a:r>
              <a:rPr lang="en-US" altLang="zh-CN" dirty="0" smtClean="0"/>
              <a:t>60</a:t>
            </a:r>
            <a:r>
              <a:rPr lang="zh-CN" altLang="en-US" dirty="0" smtClean="0"/>
              <a:t>年代</a:t>
            </a:r>
            <a:r>
              <a:rPr lang="en-US" altLang="zh-CN" dirty="0" smtClean="0"/>
              <a:t>Conway</a:t>
            </a:r>
            <a:r>
              <a:rPr lang="zh-CN" altLang="en-US" dirty="0" smtClean="0"/>
              <a:t>设计出具有复制机制的</a:t>
            </a:r>
            <a:r>
              <a:rPr lang="en-US" altLang="zh-CN" dirty="0" smtClean="0"/>
              <a:t>"</a:t>
            </a:r>
            <a:r>
              <a:rPr lang="zh-CN" altLang="en-US" dirty="0" smtClean="0"/>
              <a:t>活的</a:t>
            </a:r>
            <a:r>
              <a:rPr lang="en-US" altLang="zh-CN" dirty="0" smtClean="0"/>
              <a:t>"</a:t>
            </a:r>
            <a:r>
              <a:rPr lang="zh-CN" altLang="en-US" dirty="0" smtClean="0"/>
              <a:t>程序。</a:t>
            </a:r>
            <a:r>
              <a:rPr lang="en-US" altLang="zh-CN" dirty="0" smtClean="0"/>
              <a:t>1983</a:t>
            </a:r>
            <a:r>
              <a:rPr lang="zh-CN" altLang="en-US" dirty="0" smtClean="0"/>
              <a:t>年程序复制理论被</a:t>
            </a:r>
            <a:r>
              <a:rPr lang="en-US" altLang="zh-CN" dirty="0" smtClean="0"/>
              <a:t>UNIX</a:t>
            </a:r>
            <a:r>
              <a:rPr lang="zh-CN" altLang="en-US" dirty="0" smtClean="0"/>
              <a:t>操作系统的创始人之一、获得</a:t>
            </a:r>
            <a:r>
              <a:rPr lang="en-US" altLang="zh-CN" dirty="0" err="1" smtClean="0"/>
              <a:t>A.M.Turing</a:t>
            </a:r>
            <a:r>
              <a:rPr lang="zh-CN" altLang="en-US" dirty="0" smtClean="0"/>
              <a:t>奖的</a:t>
            </a:r>
            <a:r>
              <a:rPr lang="en-US" altLang="zh-CN" dirty="0" smtClean="0"/>
              <a:t>Ken Thompson</a:t>
            </a:r>
            <a:r>
              <a:rPr lang="zh-CN" altLang="en-US" dirty="0" smtClean="0"/>
              <a:t>公之于众。</a:t>
            </a:r>
            <a:r>
              <a:rPr lang="en-US" altLang="zh-CN" dirty="0" smtClean="0"/>
              <a:t>1984</a:t>
            </a:r>
            <a:r>
              <a:rPr lang="zh-CN" altLang="en-US" dirty="0" smtClean="0"/>
              <a:t>年</a:t>
            </a:r>
            <a:r>
              <a:rPr lang="en-US" altLang="zh-CN" dirty="0" smtClean="0"/>
              <a:t>《</a:t>
            </a:r>
            <a:r>
              <a:rPr lang="zh-CN" altLang="en-US" dirty="0" smtClean="0"/>
              <a:t>科学美国人</a:t>
            </a:r>
            <a:r>
              <a:rPr lang="en-US" altLang="zh-CN" dirty="0" smtClean="0"/>
              <a:t>》</a:t>
            </a:r>
            <a:r>
              <a:rPr lang="zh-CN" altLang="en-US" dirty="0" smtClean="0"/>
              <a:t>出版</a:t>
            </a:r>
            <a:r>
              <a:rPr lang="en-US" altLang="zh-CN" dirty="0" smtClean="0"/>
              <a:t>,</a:t>
            </a:r>
            <a:r>
              <a:rPr lang="zh-CN" altLang="en-US" dirty="0" smtClean="0"/>
              <a:t>它详细讨论了</a:t>
            </a:r>
            <a:r>
              <a:rPr lang="en-US" altLang="zh-CN" dirty="0" smtClean="0"/>
              <a:t>Core War,</a:t>
            </a:r>
            <a:r>
              <a:rPr lang="zh-CN" altLang="en-US" dirty="0" smtClean="0"/>
              <a:t>同时包括有编写可自我复制的程序的信息。计算机病毒的研究在美国大学校园和计算机黑客</a:t>
            </a:r>
            <a:r>
              <a:rPr lang="en-US" altLang="zh-CN" dirty="0" smtClean="0"/>
              <a:t>(</a:t>
            </a:r>
            <a:r>
              <a:rPr lang="en-US" altLang="zh-CN" dirty="0" err="1" smtClean="0"/>
              <a:t>Harker</a:t>
            </a:r>
            <a:r>
              <a:rPr lang="en-US" altLang="zh-CN" dirty="0" smtClean="0"/>
              <a:t>)</a:t>
            </a:r>
            <a:r>
              <a:rPr lang="zh-CN" altLang="en-US" dirty="0" smtClean="0"/>
              <a:t>中得到了进一步发展。</a:t>
            </a:r>
            <a:r>
              <a:rPr lang="en-US" altLang="zh-CN" dirty="0" smtClean="0"/>
              <a:t>1983</a:t>
            </a:r>
            <a:r>
              <a:rPr lang="zh-CN" altLang="en-US" dirty="0" smtClean="0"/>
              <a:t>年</a:t>
            </a:r>
            <a:r>
              <a:rPr lang="en-US" altLang="zh-CN" dirty="0" smtClean="0"/>
              <a:t>,Fred Cohen</a:t>
            </a:r>
            <a:r>
              <a:rPr lang="zh-CN" altLang="en-US" dirty="0" smtClean="0"/>
              <a:t>在作其博士论文时</a:t>
            </a:r>
            <a:r>
              <a:rPr lang="en-US" altLang="zh-CN" dirty="0" smtClean="0"/>
              <a:t>,</a:t>
            </a:r>
            <a:r>
              <a:rPr lang="zh-CN" altLang="en-US" dirty="0" smtClean="0"/>
              <a:t>开始着手研究计算机病毒传染性实现的可能性以及计算机病毒的预防问题。同年</a:t>
            </a:r>
            <a:r>
              <a:rPr lang="en-US" altLang="zh-CN" dirty="0" smtClean="0"/>
              <a:t>11</a:t>
            </a:r>
            <a:r>
              <a:rPr lang="zh-CN" altLang="en-US" dirty="0" smtClean="0"/>
              <a:t>月</a:t>
            </a:r>
            <a:r>
              <a:rPr lang="en-US" altLang="zh-CN" dirty="0" smtClean="0"/>
              <a:t>Fred Cohen</a:t>
            </a:r>
            <a:r>
              <a:rPr lang="zh-CN" altLang="en-US" dirty="0" smtClean="0"/>
              <a:t>在美国一个</a:t>
            </a:r>
            <a:r>
              <a:rPr lang="en-US" altLang="zh-CN" dirty="0" smtClean="0"/>
              <a:t>"</a:t>
            </a:r>
            <a:r>
              <a:rPr lang="zh-CN" altLang="en-US" dirty="0" smtClean="0"/>
              <a:t>计算机安全每周会议上</a:t>
            </a:r>
            <a:r>
              <a:rPr lang="en-US" altLang="zh-CN" dirty="0" smtClean="0"/>
              <a:t>"</a:t>
            </a:r>
            <a:r>
              <a:rPr lang="zh-CN" altLang="en-US" dirty="0" smtClean="0"/>
              <a:t>将这种能够寄生于其他程序之上且具有自身复制能力的程序实现的可能性问题出来</a:t>
            </a:r>
            <a:r>
              <a:rPr lang="en-US" altLang="zh-CN" dirty="0" smtClean="0"/>
              <a:t>,Len </a:t>
            </a:r>
            <a:r>
              <a:rPr lang="en-US" altLang="zh-CN" dirty="0" err="1" smtClean="0"/>
              <a:t>Adleman</a:t>
            </a:r>
            <a:r>
              <a:rPr lang="zh-CN" altLang="en-US" dirty="0" smtClean="0"/>
              <a:t>将其定名为计算机病毒。</a:t>
            </a:r>
            <a:r>
              <a:rPr lang="en-US" altLang="zh-CN" dirty="0" smtClean="0"/>
              <a:t>Fred Cohen</a:t>
            </a:r>
            <a:r>
              <a:rPr lang="zh-CN" altLang="en-US" dirty="0" smtClean="0"/>
              <a:t>于</a:t>
            </a:r>
            <a:r>
              <a:rPr lang="en-US" altLang="zh-CN" dirty="0" smtClean="0"/>
              <a:t>1984</a:t>
            </a:r>
            <a:r>
              <a:rPr lang="zh-CN" altLang="en-US" dirty="0" smtClean="0"/>
              <a:t>年全美计算机安全会议上争得同意又作了计算机病毒的传染实验</a:t>
            </a:r>
            <a:r>
              <a:rPr lang="en-US" altLang="zh-CN" dirty="0" smtClean="0"/>
              <a:t>,</a:t>
            </a:r>
            <a:r>
              <a:rPr lang="zh-CN" altLang="en-US" dirty="0" smtClean="0"/>
              <a:t>通过反复的实验验证了计算机病毒的传染性和真实存在性</a:t>
            </a:r>
            <a:r>
              <a:rPr lang="en-US" altLang="zh-CN" dirty="0" smtClean="0"/>
              <a:t>,</a:t>
            </a:r>
            <a:r>
              <a:rPr lang="zh-CN" altLang="en-US" dirty="0" smtClean="0"/>
              <a:t>从此这种能够自身复制自身并以其他程序为宿主的可执行的代码</a:t>
            </a:r>
            <a:r>
              <a:rPr lang="en-US" altLang="zh-CN" dirty="0" smtClean="0"/>
              <a:t>,</a:t>
            </a:r>
            <a:r>
              <a:rPr lang="zh-CN" altLang="en-US" dirty="0" smtClean="0"/>
              <a:t>冠以计算机病毒的名称为美国计算机安全界所了解。</a:t>
            </a:r>
            <a:r>
              <a:rPr lang="en-US" altLang="zh-CN" dirty="0" smtClean="0"/>
              <a:t>1987</a:t>
            </a:r>
            <a:r>
              <a:rPr lang="zh-CN" altLang="en-US" dirty="0" smtClean="0"/>
              <a:t>年</a:t>
            </a:r>
            <a:r>
              <a:rPr lang="en-US" altLang="zh-CN" dirty="0" smtClean="0"/>
              <a:t>Fred Cohen</a:t>
            </a:r>
            <a:r>
              <a:rPr lang="zh-CN" altLang="en-US" dirty="0" smtClean="0"/>
              <a:t>在计算机与安全的第一期上发表了</a:t>
            </a:r>
            <a:r>
              <a:rPr lang="en-US" altLang="zh-CN" dirty="0" smtClean="0"/>
              <a:t>《</a:t>
            </a:r>
            <a:r>
              <a:rPr lang="zh-CN" altLang="en-US" dirty="0" smtClean="0"/>
              <a:t>计算机病毒</a:t>
            </a:r>
            <a:r>
              <a:rPr lang="en-US" altLang="zh-CN" dirty="0" smtClean="0"/>
              <a:t>:</a:t>
            </a:r>
            <a:r>
              <a:rPr lang="zh-CN" altLang="en-US" dirty="0" smtClean="0"/>
              <a:t>理论与实践</a:t>
            </a:r>
            <a:r>
              <a:rPr lang="en-US" altLang="zh-CN" dirty="0" smtClean="0"/>
              <a:t>》</a:t>
            </a:r>
            <a:r>
              <a:rPr lang="zh-CN" altLang="en-US" dirty="0" smtClean="0"/>
              <a:t>的文章</a:t>
            </a:r>
            <a:r>
              <a:rPr lang="en-US" altLang="zh-CN" dirty="0" smtClean="0"/>
              <a:t>,</a:t>
            </a:r>
            <a:r>
              <a:rPr lang="zh-CN" altLang="en-US" dirty="0" smtClean="0"/>
              <a:t>从此</a:t>
            </a:r>
            <a:r>
              <a:rPr lang="en-US" altLang="zh-CN" dirty="0" smtClean="0"/>
              <a:t>,</a:t>
            </a:r>
            <a:r>
              <a:rPr lang="zh-CN" altLang="en-US" dirty="0" smtClean="0"/>
              <a:t>专门讨论计算机病毒的文章出现了。 </a:t>
            </a:r>
            <a:endParaRPr lang="zh-CN" altLang="en-US" dirty="0"/>
          </a:p>
        </p:txBody>
      </p:sp>
      <p:sp>
        <p:nvSpPr>
          <p:cNvPr id="146436" name="灯片编号占位符 3"/>
          <p:cNvSpPr>
            <a:spLocks noGrp="1"/>
          </p:cNvSpPr>
          <p:nvPr>
            <p:ph type="sldNum" sz="quarter" idx="5"/>
          </p:nvPr>
        </p:nvSpPr>
        <p:spPr>
          <a:noFill/>
        </p:spPr>
        <p:txBody>
          <a:bodyPr/>
          <a:lstStyle/>
          <a:p>
            <a:fld id="{8D66F7FB-FAF2-44CE-9315-CAFB5EC2C67C}" type="slidenum">
              <a:rPr lang="fr-FR" altLang="zh-CN" smtClean="0"/>
            </a:fld>
            <a:endParaRPr lang="fr-FR"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Rectangle 8"/>
          <p:cNvSpPr>
            <a:spLocks noGrp="1" noChangeArrowheads="1"/>
          </p:cNvSpPr>
          <p:nvPr>
            <p:ph type="sldNum" sz="quarter"/>
          </p:nvPr>
        </p:nvSpPr>
        <p:spPr>
          <a:noFill/>
        </p:spPr>
        <p:txBody>
          <a:bodyPr/>
          <a:lstStyle/>
          <a:p>
            <a:fld id="{DB50FB51-4BCE-4510-AABA-8755BEA179DD}" type="slidenum">
              <a:rPr lang="en-GB" smtClean="0"/>
            </a:fld>
            <a:endParaRPr lang="en-GB" smtClean="0"/>
          </a:p>
        </p:txBody>
      </p:sp>
      <p:sp>
        <p:nvSpPr>
          <p:cNvPr id="31747"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ln>
        </p:spPr>
        <p:txBody>
          <a:bodyPr wrap="none" anchor="ctr"/>
          <a:lstStyle/>
          <a:p>
            <a:endParaRPr lang="en-US"/>
          </a:p>
        </p:txBody>
      </p:sp>
      <p:sp>
        <p:nvSpPr>
          <p:cNvPr id="31748" name="Text Box 2"/>
          <p:cNvSpPr>
            <a:spLocks noGrp="1" noChangeArrowheads="1"/>
          </p:cNvSpPr>
          <p:nvPr>
            <p:ph type="body"/>
          </p:nvPr>
        </p:nvSpPr>
        <p:spPr>
          <a:xfrm>
            <a:off x="0" y="0"/>
            <a:ext cx="10504805" cy="1609726"/>
          </a:xfrm>
          <a:noFill/>
        </p:spPr>
        <p:txBody>
          <a:bodyPr lIns="0" tIns="0" rIns="0" bIns="0">
            <a:spAutoFit/>
          </a:bodyPr>
          <a:lstStyle/>
          <a:p>
            <a:pPr marL="285750" marR="0" indent="-285750" algn="l" defTabSz="456565" rtl="0" eaLnBrk="0" fontAlgn="base" latinLnBrk="0" hangingPunct="0">
              <a:lnSpc>
                <a:spcPct val="100000"/>
              </a:lnSpc>
              <a:spcBef>
                <a:spcPct val="30000"/>
              </a:spcBef>
              <a:spcAft>
                <a:spcPct val="0"/>
              </a:spcAft>
              <a:buClr>
                <a:srgbClr val="000000"/>
              </a:buClr>
              <a:buSzPct val="100000"/>
              <a:buFont typeface="Arial" panose="020B0604020202020204" pitchFamily="34" charset="0"/>
              <a:buChar char="•"/>
              <a:defRPr/>
            </a:pPr>
            <a:endParaRPr lang="en-US" altLang="zh-CN" sz="1800" dirty="0" smtClean="0">
              <a:latin typeface="Times New Roman" panose="02020603050405020304" pitchFamily="18" charset="0"/>
            </a:endParaRPr>
          </a:p>
          <a:p>
            <a:pPr marL="285750" indent="-285750" eaLnBrk="1" hangingPunct="1">
              <a:spcBef>
                <a:spcPts val="600"/>
              </a:spcBef>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1800" dirty="0" smtClean="0">
              <a:latin typeface="Arial" panose="020B0604020202020204" pitchFamily="34" charset="0"/>
              <a:ea typeface="msmincho" charset="0"/>
              <a:cs typeface="msmincho" charset="0"/>
            </a:endParaRPr>
          </a:p>
        </p:txBody>
      </p:sp>
      <p:sp>
        <p:nvSpPr>
          <p:cNvPr id="31749" name="Date Placeholder 7"/>
          <p:cNvSpPr>
            <a:spLocks noGrp="1"/>
          </p:cNvSpPr>
          <p:nvPr>
            <p:ph type="dt" sz="quarter"/>
          </p:nvPr>
        </p:nvSpPr>
        <p:spPr>
          <a:noFill/>
        </p:spPr>
        <p:txBody>
          <a:bodyPr/>
          <a:lstStyle/>
          <a:p>
            <a:r>
              <a:rPr lang="en-US" smtClean="0"/>
              <a:t>2009-02-02</a:t>
            </a:r>
            <a:endParaRPr lang="en-GB" smtClean="0"/>
          </a:p>
        </p:txBody>
      </p:sp>
      <p:sp>
        <p:nvSpPr>
          <p:cNvPr id="31750" name="Header Placeholder 8"/>
          <p:cNvSpPr>
            <a:spLocks noGrp="1"/>
          </p:cNvSpPr>
          <p:nvPr>
            <p:ph type="hdr" sz="quarter"/>
          </p:nvPr>
        </p:nvSpPr>
        <p:spPr>
          <a:noFill/>
        </p:spPr>
        <p:txBody>
          <a:bodyPr/>
          <a:lstStyle/>
          <a:p>
            <a:r>
              <a:rPr lang="en-GB" smtClean="0"/>
              <a:t>CS 166 - Malware</a:t>
            </a:r>
            <a:endParaRPr lang="en-GB"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幻灯片图像占位符 1"/>
          <p:cNvSpPr>
            <a:spLocks noGrp="1" noRot="1" noChangeAspect="1" noTextEdit="1"/>
          </p:cNvSpPr>
          <p:nvPr>
            <p:ph type="sldImg"/>
          </p:nvPr>
        </p:nvSpPr>
        <p:spPr/>
      </p:sp>
      <p:sp>
        <p:nvSpPr>
          <p:cNvPr id="147459" name="备注占位符 2"/>
          <p:cNvSpPr>
            <a:spLocks noGrp="1"/>
          </p:cNvSpPr>
          <p:nvPr>
            <p:ph type="body" idx="1"/>
          </p:nvPr>
        </p:nvSpPr>
        <p:spPr>
          <a:noFill/>
        </p:spPr>
        <p:txBody>
          <a:bodyPr/>
          <a:lstStyle/>
          <a:p>
            <a:r>
              <a:rPr lang="zh-CN" altLang="en-US" smtClean="0"/>
              <a:t>指令存储</a:t>
            </a:r>
            <a:endParaRPr lang="en-US" altLang="zh-CN" smtClean="0"/>
          </a:p>
          <a:p>
            <a:pPr eaLnBrk="1" hangingPunct="1"/>
            <a:r>
              <a:rPr lang="zh-CN" altLang="en-US" smtClean="0"/>
              <a:t>指令存储，是冯</a:t>
            </a:r>
            <a:r>
              <a:rPr lang="en-US" altLang="zh-CN" smtClean="0"/>
              <a:t>·</a:t>
            </a:r>
            <a:r>
              <a:rPr lang="zh-CN" altLang="en-US" smtClean="0"/>
              <a:t>诺依曼体系结构的核心特点，指令和数据在存储形态上没有分别，关键在程序的运行逻辑中你把存储的内容当作指令还是数据</a:t>
            </a:r>
            <a:r>
              <a:rPr lang="en-US" altLang="zh-CN" smtClean="0"/>
              <a:t>;</a:t>
            </a:r>
            <a:endParaRPr lang="zh-CN" altLang="en-US" smtClean="0"/>
          </a:p>
          <a:p>
            <a:pPr eaLnBrk="1" hangingPunct="1"/>
            <a:r>
              <a:rPr lang="zh-CN" altLang="en-US" smtClean="0"/>
              <a:t>操作系统的引导，程序的编译，都离不开指令存储这一基本前提</a:t>
            </a:r>
            <a:r>
              <a:rPr lang="en-US" altLang="zh-CN" smtClean="0"/>
              <a:t>;</a:t>
            </a:r>
            <a:endParaRPr lang="zh-CN" altLang="en-US" smtClean="0"/>
          </a:p>
          <a:p>
            <a:pPr eaLnBrk="1" hangingPunct="1"/>
            <a:r>
              <a:rPr lang="zh-CN" altLang="en-US" smtClean="0"/>
              <a:t>以计算机病毒为代表的恶意代码，也是利用了冯</a:t>
            </a:r>
            <a:r>
              <a:rPr lang="en-US" altLang="zh-CN" smtClean="0"/>
              <a:t>·</a:t>
            </a:r>
            <a:r>
              <a:rPr lang="zh-CN" altLang="en-US" smtClean="0"/>
              <a:t>诺依曼体系结构中关于指令存储的这个基本的前提</a:t>
            </a:r>
            <a:r>
              <a:rPr lang="en-US" altLang="zh-CN" smtClean="0"/>
              <a:t>.</a:t>
            </a:r>
            <a:endParaRPr lang="zh-CN" altLang="en-US" smtClean="0"/>
          </a:p>
          <a:p>
            <a:endParaRPr lang="en-US" altLang="zh-CN" b="1" smtClean="0"/>
          </a:p>
          <a:p>
            <a:endParaRPr lang="en-US" altLang="zh-CN" b="1" smtClean="0"/>
          </a:p>
          <a:p>
            <a:endParaRPr lang="en-US" altLang="zh-CN" b="1" smtClean="0"/>
          </a:p>
          <a:p>
            <a:r>
              <a:rPr lang="en-US" altLang="zh-CN" b="1" smtClean="0"/>
              <a:t>Stored-program architecture</a:t>
            </a:r>
            <a:endParaRPr lang="en-US" altLang="zh-CN" b="1" smtClean="0"/>
          </a:p>
          <a:p>
            <a:endParaRPr lang="en-US" altLang="zh-CN" b="1" smtClean="0"/>
          </a:p>
          <a:p>
            <a:r>
              <a:rPr lang="en-US" altLang="zh-CN" smtClean="0"/>
              <a:t>Stored-program computers were an advancement over the program-controlled computer</a:t>
            </a:r>
            <a:endParaRPr lang="en-US" altLang="zh-CN" smtClean="0"/>
          </a:p>
          <a:p>
            <a:endParaRPr lang="en-US" altLang="zh-CN" b="1" smtClean="0"/>
          </a:p>
          <a:p>
            <a:r>
              <a:rPr lang="zh-CN" altLang="en-US" smtClean="0">
                <a:hlinkClick r:id="rId3" tooltip="存储程序结构"/>
              </a:rPr>
              <a:t>存储程序结构</a:t>
            </a:r>
            <a:endParaRPr lang="zh-CN" altLang="en-US" b="1" smtClean="0"/>
          </a:p>
          <a:p>
            <a:r>
              <a:rPr lang="en-US" altLang="zh-CN" smtClean="0"/>
              <a:t>Several developers of ENIAC, recognizing its flaws, came up with a far more flexible and elegant design, which came to be known as the "stored program architecture" or </a:t>
            </a:r>
            <a:r>
              <a:rPr lang="en-US" altLang="zh-CN" smtClean="0">
                <a:hlinkClick r:id="rId4" tooltip="Von Neumann architecture"/>
              </a:rPr>
              <a:t>von Neumann architecture</a:t>
            </a:r>
            <a:r>
              <a:rPr lang="en-US" altLang="zh-CN" smtClean="0"/>
              <a:t>. This design was first formally described by </a:t>
            </a:r>
            <a:r>
              <a:rPr lang="en-US" altLang="zh-CN" smtClean="0">
                <a:hlinkClick r:id="rId5" tooltip="John von Neumann"/>
              </a:rPr>
              <a:t>John von Neumann</a:t>
            </a:r>
            <a:r>
              <a:rPr lang="en-US" altLang="zh-CN" smtClean="0"/>
              <a:t> in the paper </a:t>
            </a:r>
            <a:r>
              <a:rPr lang="en-US" altLang="zh-CN" i="1" smtClean="0">
                <a:hlinkClick r:id="rId6" tooltip="First Draft of a Report on the EDVAC"/>
              </a:rPr>
              <a:t>First Draft of a Report on the EDVAC</a:t>
            </a:r>
            <a:r>
              <a:rPr lang="en-US" altLang="zh-CN" smtClean="0"/>
              <a:t>, distributed in 1945. A number of projects to develop computers based on the stored-program architecture commenced around this time, the first of these being completed in </a:t>
            </a:r>
            <a:r>
              <a:rPr lang="en-US" altLang="zh-CN" smtClean="0">
                <a:hlinkClick r:id="rId7" tooltip="Great Britain"/>
              </a:rPr>
              <a:t>Great Britain</a:t>
            </a:r>
            <a:r>
              <a:rPr lang="en-US" altLang="zh-CN" smtClean="0"/>
              <a:t>. The first working prototype to be demonstrated was the </a:t>
            </a:r>
            <a:r>
              <a:rPr lang="en-US" altLang="zh-CN" smtClean="0">
                <a:hlinkClick r:id="rId8" tooltip="Manchester Small-Scale Experimental Machine"/>
              </a:rPr>
              <a:t>Manchester Small-Scale Experimental Machine</a:t>
            </a:r>
            <a:r>
              <a:rPr lang="en-US" altLang="zh-CN" smtClean="0"/>
              <a:t> (SSEM or "Baby") in 1948. The </a:t>
            </a:r>
            <a:r>
              <a:rPr lang="en-US" altLang="zh-CN" smtClean="0">
                <a:hlinkClick r:id="rId9" tooltip="Electronic Delay Storage Automatic Calculator"/>
              </a:rPr>
              <a:t>Electronic Delay Storage Automatic Calculator</a:t>
            </a:r>
            <a:r>
              <a:rPr lang="en-US" altLang="zh-CN" smtClean="0"/>
              <a:t> (EDSAC), completed a year after the SSEM at </a:t>
            </a:r>
            <a:r>
              <a:rPr lang="en-US" altLang="zh-CN" smtClean="0">
                <a:hlinkClick r:id="rId10" tooltip="University of Cambridge"/>
              </a:rPr>
              <a:t>Cambridge University</a:t>
            </a:r>
            <a:r>
              <a:rPr lang="en-US" altLang="zh-CN" smtClean="0"/>
              <a:t>, was the first practical, non-experimental implementation of the stored program design and was put to use immediately for research work at the university. Shortly thereafter, the machine originally described by von Neumann's paper—</a:t>
            </a:r>
            <a:r>
              <a:rPr lang="en-US" altLang="zh-CN" smtClean="0">
                <a:hlinkClick r:id="rId11" tooltip="EDVAC"/>
              </a:rPr>
              <a:t>EDVAC</a:t>
            </a:r>
            <a:r>
              <a:rPr lang="en-US" altLang="zh-CN" smtClean="0"/>
              <a:t>—was completed but did not see full-time use for an additional two years.</a:t>
            </a:r>
            <a:endParaRPr lang="en-US" altLang="zh-CN" smtClean="0"/>
          </a:p>
          <a:p>
            <a:r>
              <a:rPr lang="en-US" altLang="zh-CN" smtClean="0"/>
              <a:t>Nearly all modern computers implement some form of the stored-program architecture, making it the single trait by which the word "computer" is now defined. While the technologies used in computers have changed dramatically since the first electronic, general-purpose computers of the 1940s, most still use the von Neumann architecture.</a:t>
            </a:r>
            <a:endParaRPr lang="en-US" altLang="zh-CN" smtClean="0"/>
          </a:p>
          <a:p>
            <a:r>
              <a:rPr lang="en-US" altLang="zh-CN" smtClean="0"/>
              <a:t>Beginning in the 1950s, </a:t>
            </a:r>
            <a:r>
              <a:rPr lang="en-US" altLang="zh-CN" smtClean="0">
                <a:hlinkClick r:id="rId12" tooltip="Soviet"/>
              </a:rPr>
              <a:t>Soviet</a:t>
            </a:r>
            <a:r>
              <a:rPr lang="en-US" altLang="zh-CN" smtClean="0"/>
              <a:t> scientists </a:t>
            </a:r>
            <a:r>
              <a:rPr lang="en-US" altLang="zh-CN" smtClean="0">
                <a:hlinkClick r:id="rId13" tooltip="Sergei Sobolev"/>
              </a:rPr>
              <a:t>Sergei Sobolev</a:t>
            </a:r>
            <a:r>
              <a:rPr lang="en-US" altLang="zh-CN" smtClean="0"/>
              <a:t> and </a:t>
            </a:r>
            <a:r>
              <a:rPr lang="en-US" altLang="zh-CN" smtClean="0">
                <a:hlinkClick r:id="rId14" tooltip="Nikolay Brusentsov"/>
              </a:rPr>
              <a:t>Nikolay Brusentsov</a:t>
            </a:r>
            <a:r>
              <a:rPr lang="en-US" altLang="zh-CN" smtClean="0"/>
              <a:t> conducted research on </a:t>
            </a:r>
            <a:r>
              <a:rPr lang="en-US" altLang="zh-CN" smtClean="0">
                <a:hlinkClick r:id="rId15" tooltip="Ternary computer"/>
              </a:rPr>
              <a:t>ternary computers</a:t>
            </a:r>
            <a:r>
              <a:rPr lang="en-US" altLang="zh-CN" smtClean="0"/>
              <a:t>, devices that operated on a base three numbering system of −1, 0, and 1 rather than the conventional </a:t>
            </a:r>
            <a:r>
              <a:rPr lang="en-US" altLang="zh-CN" smtClean="0">
                <a:hlinkClick r:id="rId16" tooltip="Binary number"/>
              </a:rPr>
              <a:t>binary numbering</a:t>
            </a:r>
            <a:r>
              <a:rPr lang="en-US" altLang="zh-CN" smtClean="0"/>
              <a:t> system upon which most computers are based. They designed the </a:t>
            </a:r>
            <a:r>
              <a:rPr lang="en-US" altLang="zh-CN" smtClean="0">
                <a:hlinkClick r:id="rId17" tooltip="Setun"/>
              </a:rPr>
              <a:t>Setun</a:t>
            </a:r>
            <a:r>
              <a:rPr lang="en-US" altLang="zh-CN" smtClean="0"/>
              <a:t>, a functional ternary computer, at </a:t>
            </a:r>
            <a:r>
              <a:rPr lang="en-US" altLang="zh-CN" smtClean="0">
                <a:hlinkClick r:id="rId18" tooltip="Moscow State University"/>
              </a:rPr>
              <a:t>Moscow State University</a:t>
            </a:r>
            <a:r>
              <a:rPr lang="en-US" altLang="zh-CN" smtClean="0"/>
              <a:t>. The device was put into limited production in the Soviet Union, but supplanted by the more common binary architecture</a:t>
            </a:r>
            <a:endParaRPr lang="en-US" altLang="zh-CN" smtClean="0"/>
          </a:p>
          <a:p>
            <a:endParaRPr lang="en-US" altLang="zh-CN" smtClean="0"/>
          </a:p>
          <a:p>
            <a:endParaRPr lang="en-US" altLang="zh-CN" smtClean="0"/>
          </a:p>
          <a:p>
            <a:r>
              <a:rPr lang="en-US" altLang="zh-CN" smtClean="0">
                <a:hlinkClick r:id="rId19" action="ppaction://hlinkfile"/>
              </a:rPr>
              <a:t>《</a:t>
            </a:r>
            <a:r>
              <a:rPr lang="zh-CN" altLang="en-US" i="1" smtClean="0">
                <a:hlinkClick r:id="rId19" action="ppaction://hlinkfile"/>
              </a:rPr>
              <a:t>计算机病毒</a:t>
            </a:r>
            <a:r>
              <a:rPr lang="zh-CN" altLang="en-US" smtClean="0">
                <a:hlinkClick r:id="rId19" action="ppaction://hlinkfile"/>
              </a:rPr>
              <a:t>原理及防范技术</a:t>
            </a:r>
            <a:r>
              <a:rPr lang="en-US" altLang="zh-CN" smtClean="0">
                <a:hlinkClick r:id="rId19" action="ppaction://hlinkfile"/>
              </a:rPr>
              <a:t>》</a:t>
            </a:r>
            <a:r>
              <a:rPr lang="zh-CN" altLang="en-US" smtClean="0">
                <a:hlinkClick r:id="rId19" action="ppaction://hlinkfile"/>
              </a:rPr>
              <a:t>第</a:t>
            </a:r>
            <a:r>
              <a:rPr lang="en-US" altLang="zh-CN" smtClean="0">
                <a:hlinkClick r:id="rId19" action="ppaction://hlinkfile"/>
              </a:rPr>
              <a:t>8</a:t>
            </a:r>
            <a:r>
              <a:rPr lang="zh-CN" altLang="en-US" smtClean="0">
                <a:hlinkClick r:id="rId19" action="ppaction://hlinkfile"/>
              </a:rPr>
              <a:t>章</a:t>
            </a:r>
            <a:r>
              <a:rPr lang="zh-CN" altLang="en-US" i="1" smtClean="0">
                <a:hlinkClick r:id="rId19" action="ppaction://hlinkfile"/>
              </a:rPr>
              <a:t>计算机病毒理论</a:t>
            </a:r>
            <a:r>
              <a:rPr lang="zh-CN" altLang="en-US" smtClean="0">
                <a:hlinkClick r:id="rId19" action="ppaction://hlinkfile"/>
              </a:rPr>
              <a:t>模型</a:t>
            </a:r>
            <a:r>
              <a:rPr lang="en-US" altLang="zh-CN" smtClean="0">
                <a:hlinkClick r:id="rId19" action="ppaction://hlinkfile"/>
              </a:rPr>
              <a:t>_</a:t>
            </a:r>
            <a:r>
              <a:rPr lang="zh-CN" altLang="en-US" smtClean="0">
                <a:hlinkClick r:id="rId19" action="ppaction://hlinkfile"/>
              </a:rPr>
              <a:t>百度文库</a:t>
            </a:r>
            <a:endParaRPr lang="zh-CN" altLang="en-US" smtClean="0"/>
          </a:p>
          <a:p>
            <a:r>
              <a:rPr lang="zh-CN" altLang="en-US" smtClean="0"/>
              <a:t> </a:t>
            </a:r>
            <a:r>
              <a:rPr lang="en-US" altLang="zh-CN" smtClean="0"/>
              <a:t>-</a:t>
            </a:r>
            <a:r>
              <a:rPr lang="zh-CN" altLang="en-US" smtClean="0"/>
              <a:t> </a:t>
            </a:r>
            <a:r>
              <a:rPr lang="en-US" altLang="zh-CN" smtClean="0"/>
              <a:t>[ </a:t>
            </a:r>
            <a:r>
              <a:rPr lang="en-US" altLang="zh-CN" smtClean="0">
                <a:hlinkClick r:id="rId20"/>
              </a:rPr>
              <a:t>Translate this page</a:t>
            </a:r>
            <a:r>
              <a:rPr lang="zh-CN" altLang="en-US" smtClean="0"/>
              <a:t> </a:t>
            </a:r>
            <a:r>
              <a:rPr lang="en-US" altLang="zh-CN" smtClean="0"/>
              <a:t>] 2010</a:t>
            </a:r>
            <a:r>
              <a:rPr lang="zh-CN" altLang="en-US" smtClean="0"/>
              <a:t>年</a:t>
            </a:r>
            <a:r>
              <a:rPr lang="en-US" altLang="zh-CN" smtClean="0"/>
              <a:t>8</a:t>
            </a:r>
            <a:r>
              <a:rPr lang="zh-CN" altLang="en-US" smtClean="0"/>
              <a:t>月</a:t>
            </a:r>
            <a:r>
              <a:rPr lang="en-US" altLang="zh-CN" smtClean="0"/>
              <a:t>26</a:t>
            </a:r>
            <a:r>
              <a:rPr lang="zh-CN" altLang="en-US" smtClean="0"/>
              <a:t>日 </a:t>
            </a:r>
            <a:r>
              <a:rPr lang="en-US" altLang="zh-CN" b="1" smtClean="0"/>
              <a:t>...</a:t>
            </a:r>
            <a:r>
              <a:rPr lang="zh-CN" altLang="en-US" smtClean="0"/>
              <a:t> 实际上，</a:t>
            </a:r>
            <a:r>
              <a:rPr lang="en-US" altLang="zh-CN" smtClean="0"/>
              <a:t>Cohen</a:t>
            </a:r>
            <a:r>
              <a:rPr lang="zh-CN" altLang="en-US" smtClean="0"/>
              <a:t>的</a:t>
            </a:r>
            <a:r>
              <a:rPr lang="zh-CN" altLang="en-US" i="1" smtClean="0"/>
              <a:t>计算机病毒</a:t>
            </a:r>
            <a:r>
              <a:rPr lang="zh-CN" altLang="en-US" smtClean="0"/>
              <a:t>的形式化数学模型与</a:t>
            </a:r>
            <a:r>
              <a:rPr lang="en-US" altLang="zh-CN" smtClean="0"/>
              <a:t>Neumann</a:t>
            </a:r>
            <a:r>
              <a:rPr lang="zh-CN" altLang="en-US" smtClean="0"/>
              <a:t>的自我复制细胞自动机是十分相似的。 这个数学模型为解决</a:t>
            </a:r>
            <a:r>
              <a:rPr lang="zh-CN" altLang="en-US" i="1" smtClean="0"/>
              <a:t>计算机病毒</a:t>
            </a:r>
            <a:r>
              <a:rPr lang="zh-CN" altLang="en-US" smtClean="0"/>
              <a:t>问题奠定了重要的</a:t>
            </a:r>
            <a:r>
              <a:rPr lang="zh-CN" altLang="en-US" i="1" smtClean="0"/>
              <a:t>理论基础</a:t>
            </a:r>
            <a:r>
              <a:rPr lang="zh-CN" altLang="en-US" smtClean="0"/>
              <a:t>。</a:t>
            </a:r>
            <a:endParaRPr lang="zh-CN" altLang="en-US" smtClean="0"/>
          </a:p>
          <a:p>
            <a:endParaRPr lang="en-US" altLang="zh-CN" smtClean="0">
              <a:latin typeface="Arial" panose="020B0604020202020204" pitchFamily="34" charset="0"/>
            </a:endParaRPr>
          </a:p>
          <a:p>
            <a:endParaRPr lang="en-US" altLang="zh-CN" smtClean="0">
              <a:latin typeface="Arial" panose="020B0604020202020204" pitchFamily="34" charset="0"/>
            </a:endParaRPr>
          </a:p>
          <a:p>
            <a:r>
              <a:rPr lang="zh-CN" altLang="en-US" smtClean="0"/>
              <a:t>传统病毒定义是</a:t>
            </a:r>
            <a:r>
              <a:rPr lang="en-US" altLang="zh-CN" smtClean="0"/>
              <a:t>Fred Cohen</a:t>
            </a:r>
            <a:r>
              <a:rPr lang="zh-CN" altLang="en-US" smtClean="0"/>
              <a:t>博士</a:t>
            </a:r>
            <a:r>
              <a:rPr lang="en-US" altLang="zh-CN" smtClean="0"/>
              <a:t>1984</a:t>
            </a:r>
            <a:r>
              <a:rPr lang="zh-CN" altLang="en-US" smtClean="0"/>
              <a:t>年提出的，“计算机病毒是一种程序，它可以感染其它程序，感染的方式为在被感染程序中加入计算机病毒的一个副本，这个副本可能是在原病毒基础上演变过来的”。</a:t>
            </a:r>
            <a:endParaRPr lang="zh-CN" altLang="en-US" smtClean="0"/>
          </a:p>
          <a:p>
            <a:r>
              <a:rPr lang="en-US" altLang="zh-CN" smtClean="0"/>
              <a:t>Cohen</a:t>
            </a:r>
            <a:r>
              <a:rPr lang="zh-CN" altLang="en-US" smtClean="0"/>
              <a:t>提出计算机病毒的模型，证明只要延用现行的计算机体系，计算机病毒就存在“不可判定性”。</a:t>
            </a:r>
            <a:endParaRPr lang="zh-CN" altLang="en-US" smtClean="0"/>
          </a:p>
          <a:p>
            <a:r>
              <a:rPr lang="en-US" altLang="zh-CN" smtClean="0"/>
              <a:t>F·Cohen</a:t>
            </a:r>
            <a:r>
              <a:rPr lang="zh-CN" altLang="en-US" smtClean="0"/>
              <a:t>博士给出了如下简结的证明：假设能研究出一个检测程序</a:t>
            </a:r>
            <a:r>
              <a:rPr lang="en-US" altLang="zh-CN" smtClean="0"/>
              <a:t>D</a:t>
            </a:r>
            <a:r>
              <a:rPr lang="zh-CN" altLang="en-US" smtClean="0"/>
              <a:t>，对任何一个程序</a:t>
            </a:r>
            <a:r>
              <a:rPr lang="en-US" altLang="zh-CN" smtClean="0"/>
              <a:t>X</a:t>
            </a:r>
            <a:r>
              <a:rPr lang="zh-CN" altLang="en-US" smtClean="0"/>
              <a:t>。 </a:t>
            </a:r>
            <a:br>
              <a:rPr lang="zh-CN" altLang="en-US" smtClean="0"/>
            </a:br>
            <a:r>
              <a:rPr lang="zh-CN" altLang="en-US" smtClean="0"/>
              <a:t>        </a:t>
            </a:r>
            <a:r>
              <a:rPr lang="en-US" altLang="zh-CN" smtClean="0"/>
              <a:t>D(X)=TRUE</a:t>
            </a:r>
            <a:r>
              <a:rPr lang="zh-CN" altLang="en-US" smtClean="0"/>
              <a:t>，</a:t>
            </a:r>
            <a:r>
              <a:rPr lang="en-US" altLang="zh-CN" smtClean="0"/>
              <a:t>X</a:t>
            </a:r>
            <a:r>
              <a:rPr lang="zh-CN" altLang="en-US" smtClean="0"/>
              <a:t>是病毒 </a:t>
            </a:r>
            <a:br>
              <a:rPr lang="zh-CN" altLang="en-US" smtClean="0"/>
            </a:br>
            <a:r>
              <a:rPr lang="zh-CN" altLang="en-US" smtClean="0"/>
              <a:t>        </a:t>
            </a:r>
            <a:r>
              <a:rPr lang="en-US" altLang="zh-CN" smtClean="0"/>
              <a:t>D(X)=FALSE</a:t>
            </a:r>
            <a:r>
              <a:rPr lang="zh-CN" altLang="en-US" smtClean="0"/>
              <a:t>，</a:t>
            </a:r>
            <a:r>
              <a:rPr lang="en-US" altLang="zh-CN" smtClean="0"/>
              <a:t>X</a:t>
            </a:r>
            <a:r>
              <a:rPr lang="zh-CN" altLang="en-US" smtClean="0"/>
              <a:t>不是病毒 </a:t>
            </a:r>
            <a:br>
              <a:rPr lang="zh-CN" altLang="en-US" smtClean="0"/>
            </a:br>
            <a:r>
              <a:rPr lang="zh-CN" altLang="en-US" smtClean="0"/>
              <a:t>        那么</a:t>
            </a:r>
            <a:r>
              <a:rPr lang="en-US" altLang="zh-CN" smtClean="0"/>
              <a:t>D</a:t>
            </a:r>
            <a:r>
              <a:rPr lang="zh-CN" altLang="en-US" smtClean="0"/>
              <a:t>无法判断以下程序</a:t>
            </a:r>
            <a:r>
              <a:rPr lang="en-US" altLang="zh-CN" smtClean="0"/>
              <a:t>V</a:t>
            </a:r>
            <a:r>
              <a:rPr lang="zh-CN" altLang="en-US" smtClean="0"/>
              <a:t>是不是病毒： </a:t>
            </a:r>
            <a:br>
              <a:rPr lang="zh-CN" altLang="en-US" smtClean="0"/>
            </a:br>
            <a:r>
              <a:rPr lang="zh-CN" altLang="en-US" smtClean="0"/>
              <a:t>        </a:t>
            </a:r>
            <a:r>
              <a:rPr lang="en-US" altLang="zh-CN" smtClean="0"/>
              <a:t>PROCEDURE V</a:t>
            </a:r>
            <a:r>
              <a:rPr lang="zh-CN" altLang="en-US" smtClean="0"/>
              <a:t>： </a:t>
            </a:r>
            <a:br>
              <a:rPr lang="zh-CN" altLang="en-US" smtClean="0"/>
            </a:br>
            <a:r>
              <a:rPr lang="zh-CN" altLang="en-US" smtClean="0"/>
              <a:t>        </a:t>
            </a:r>
            <a:r>
              <a:rPr lang="en-US" altLang="zh-CN" smtClean="0"/>
              <a:t>BEGIN</a:t>
            </a:r>
            <a:r>
              <a:rPr lang="zh-CN" altLang="en-US" smtClean="0"/>
              <a:t>： </a:t>
            </a:r>
            <a:br>
              <a:rPr lang="zh-CN" altLang="en-US" smtClean="0"/>
            </a:br>
            <a:r>
              <a:rPr lang="zh-CN" altLang="en-US" smtClean="0"/>
              <a:t>        </a:t>
            </a:r>
            <a:r>
              <a:rPr lang="en-US" altLang="zh-CN" smtClean="0"/>
              <a:t>1.IF NOT D(R) THEN GOTO 3</a:t>
            </a:r>
            <a:r>
              <a:rPr lang="zh-CN" altLang="en-US" smtClean="0"/>
              <a:t>； </a:t>
            </a:r>
            <a:br>
              <a:rPr lang="zh-CN" altLang="en-US" smtClean="0"/>
            </a:br>
            <a:r>
              <a:rPr lang="zh-CN" altLang="en-US" smtClean="0"/>
              <a:t>        </a:t>
            </a:r>
            <a:r>
              <a:rPr lang="en-US" altLang="zh-CN" smtClean="0"/>
              <a:t>2.GOTO 5</a:t>
            </a:r>
            <a:r>
              <a:rPr lang="zh-CN" altLang="en-US" smtClean="0"/>
              <a:t>； </a:t>
            </a:r>
            <a:br>
              <a:rPr lang="zh-CN" altLang="en-US" smtClean="0"/>
            </a:br>
            <a:r>
              <a:rPr lang="zh-CN" altLang="en-US" smtClean="0"/>
              <a:t>        </a:t>
            </a:r>
            <a:r>
              <a:rPr lang="en-US" altLang="zh-CN" smtClean="0"/>
              <a:t>3.</a:t>
            </a:r>
            <a:r>
              <a:rPr lang="zh-CN" altLang="en-US" smtClean="0"/>
              <a:t>传染一个可执行文件 </a:t>
            </a:r>
            <a:br>
              <a:rPr lang="zh-CN" altLang="en-US" smtClean="0"/>
            </a:br>
            <a:r>
              <a:rPr lang="zh-CN" altLang="en-US" smtClean="0"/>
              <a:t>        </a:t>
            </a:r>
            <a:r>
              <a:rPr lang="en-US" altLang="zh-CN" smtClean="0"/>
              <a:t>4.</a:t>
            </a:r>
            <a:r>
              <a:rPr lang="zh-CN" altLang="en-US" smtClean="0"/>
              <a:t>若触发条件成立则执行破坏功能 </a:t>
            </a:r>
            <a:br>
              <a:rPr lang="zh-CN" altLang="en-US" smtClean="0"/>
            </a:br>
            <a:r>
              <a:rPr lang="zh-CN" altLang="en-US" smtClean="0"/>
              <a:t>        </a:t>
            </a:r>
            <a:r>
              <a:rPr lang="en-US" altLang="zh-CN" smtClean="0"/>
              <a:t>5.</a:t>
            </a:r>
            <a:r>
              <a:rPr lang="zh-CN" altLang="en-US" smtClean="0"/>
              <a:t>正常功能；</a:t>
            </a:r>
            <a:br>
              <a:rPr lang="zh-CN" altLang="en-US" smtClean="0"/>
            </a:br>
            <a:r>
              <a:rPr lang="zh-CN" altLang="en-US" smtClean="0"/>
              <a:t>        </a:t>
            </a:r>
            <a:r>
              <a:rPr lang="en-US" altLang="zh-CN" smtClean="0"/>
              <a:t>. </a:t>
            </a:r>
            <a:br>
              <a:rPr lang="en-US" altLang="zh-CN" smtClean="0"/>
            </a:br>
            <a:r>
              <a:rPr lang="en-US" altLang="zh-CN" smtClean="0"/>
              <a:t>        . </a:t>
            </a:r>
            <a:br>
              <a:rPr lang="en-US" altLang="zh-CN" smtClean="0"/>
            </a:br>
            <a:r>
              <a:rPr lang="en-US" altLang="zh-CN" smtClean="0"/>
              <a:t>        . </a:t>
            </a:r>
            <a:br>
              <a:rPr lang="en-US" altLang="zh-CN" smtClean="0"/>
            </a:br>
            <a:r>
              <a:rPr lang="en-US" altLang="zh-CN" smtClean="0"/>
              <a:t>        END </a:t>
            </a:r>
            <a:br>
              <a:rPr lang="en-US" altLang="zh-CN" smtClean="0"/>
            </a:br>
            <a:r>
              <a:rPr lang="en-US" altLang="zh-CN" smtClean="0"/>
              <a:t>        </a:t>
            </a:r>
            <a:r>
              <a:rPr lang="zh-CN" altLang="en-US" smtClean="0"/>
              <a:t>这样，当</a:t>
            </a:r>
            <a:r>
              <a:rPr lang="en-US" altLang="zh-CN" smtClean="0"/>
              <a:t>D</a:t>
            </a:r>
            <a:r>
              <a:rPr lang="zh-CN" altLang="en-US" smtClean="0"/>
              <a:t>判断</a:t>
            </a:r>
            <a:r>
              <a:rPr lang="en-US" altLang="zh-CN" smtClean="0"/>
              <a:t>V</a:t>
            </a:r>
            <a:r>
              <a:rPr lang="zh-CN" altLang="en-US" smtClean="0"/>
              <a:t>是病毒时，</a:t>
            </a:r>
            <a:r>
              <a:rPr lang="en-US" altLang="zh-CN" smtClean="0"/>
              <a:t>V</a:t>
            </a:r>
            <a:r>
              <a:rPr lang="zh-CN" altLang="en-US" smtClean="0"/>
              <a:t>却不传染即</a:t>
            </a:r>
            <a:r>
              <a:rPr lang="en-US" altLang="zh-CN" smtClean="0"/>
              <a:t>V</a:t>
            </a:r>
            <a:r>
              <a:rPr lang="zh-CN" altLang="en-US" smtClean="0"/>
              <a:t>不是病毒，若</a:t>
            </a:r>
            <a:r>
              <a:rPr lang="en-US" altLang="zh-CN" smtClean="0"/>
              <a:t>D</a:t>
            </a:r>
            <a:r>
              <a:rPr lang="zh-CN" altLang="en-US" smtClean="0"/>
              <a:t>判断</a:t>
            </a:r>
            <a:r>
              <a:rPr lang="en-US" altLang="zh-CN" smtClean="0"/>
              <a:t>V</a:t>
            </a:r>
            <a:r>
              <a:rPr lang="zh-CN" altLang="en-US" smtClean="0"/>
              <a:t>是正常程序，</a:t>
            </a:r>
            <a:r>
              <a:rPr lang="en-US" altLang="zh-CN" smtClean="0"/>
              <a:t>V</a:t>
            </a:r>
            <a:r>
              <a:rPr lang="zh-CN" altLang="en-US" smtClean="0"/>
              <a:t>却执行病毒的功能，这与</a:t>
            </a:r>
            <a:r>
              <a:rPr lang="en-US" altLang="zh-CN" smtClean="0"/>
              <a:t>D</a:t>
            </a:r>
            <a:r>
              <a:rPr lang="zh-CN" altLang="en-US" smtClean="0"/>
              <a:t>的假设矛盾，即</a:t>
            </a:r>
            <a:r>
              <a:rPr lang="en-US" altLang="zh-CN" smtClean="0"/>
              <a:t>D</a:t>
            </a:r>
            <a:r>
              <a:rPr lang="zh-CN" altLang="en-US" smtClean="0"/>
              <a:t>是不可能编写出来的。 </a:t>
            </a:r>
            <a:br>
              <a:rPr lang="zh-CN" altLang="en-US" smtClean="0"/>
            </a:br>
            <a:r>
              <a:rPr lang="zh-CN" altLang="en-US" smtClean="0"/>
              <a:t>        由于理论上的限制，不可能有一种完美无缺的，无条件病毒防治方法。</a:t>
            </a:r>
            <a:endParaRPr lang="zh-CN" altLang="en-US" smtClean="0"/>
          </a:p>
          <a:p>
            <a:r>
              <a:rPr lang="en-US" altLang="zh-CN" smtClean="0"/>
              <a:t>Cohen</a:t>
            </a:r>
            <a:r>
              <a:rPr lang="zh-CN" altLang="en-US" smtClean="0"/>
              <a:t>的</a:t>
            </a:r>
            <a:r>
              <a:rPr lang="en-US" altLang="zh-CN" smtClean="0"/>
              <a:t>《</a:t>
            </a:r>
            <a:r>
              <a:rPr lang="zh-CN" altLang="en-US" smtClean="0"/>
              <a:t>计算机病毒的理论与实践</a:t>
            </a:r>
            <a:r>
              <a:rPr lang="en-US" altLang="zh-CN" smtClean="0"/>
              <a:t>》</a:t>
            </a:r>
            <a:r>
              <a:rPr lang="zh-CN" altLang="en-US" smtClean="0"/>
              <a:t>发表以后，从理论上计算机病毒是不可判定的这一结论已经被大家所接受。 国内外计算机安全理论界对计算机病毒的理论研究目前已经基本停止。</a:t>
            </a:r>
            <a:endParaRPr lang="zh-CN" altLang="en-US" smtClean="0"/>
          </a:p>
          <a:p>
            <a:r>
              <a:rPr lang="zh-CN" altLang="en-US" smtClean="0"/>
              <a:t>受病毒在理论上就是不可判定的这一根本前提的制约，事实上，无论是启发式，亦或是虚拟机，都只能是一种工程学的努力，其成功的概率永远不可达到</a:t>
            </a:r>
            <a:r>
              <a:rPr lang="en-US" altLang="zh-CN" smtClean="0"/>
              <a:t>100</a:t>
            </a:r>
            <a:r>
              <a:rPr lang="zh-CN" altLang="en-US" smtClean="0"/>
              <a:t>％。</a:t>
            </a:r>
            <a:endParaRPr lang="zh-CN" altLang="en-US" smtClean="0"/>
          </a:p>
          <a:p>
            <a:endParaRPr lang="en-US" altLang="zh-CN" smtClean="0"/>
          </a:p>
          <a:p>
            <a:r>
              <a:rPr lang="zh-CN" altLang="en-US" b="1" smtClean="0"/>
              <a:t>自动复制代码：计算机病毒的原理和定义</a:t>
            </a:r>
            <a:br>
              <a:rPr lang="zh-CN" altLang="en-US" b="1" smtClean="0"/>
            </a:br>
            <a:r>
              <a:rPr lang="en-US" altLang="zh-CN" smtClean="0"/>
              <a:t>Cohen</a:t>
            </a:r>
            <a:r>
              <a:rPr lang="zh-CN" altLang="en-US" smtClean="0"/>
              <a:t>在</a:t>
            </a:r>
            <a:r>
              <a:rPr lang="en-US" altLang="zh-CN" smtClean="0"/>
              <a:t>1984</a:t>
            </a:r>
            <a:r>
              <a:rPr lang="zh-CN" altLang="en-US" smtClean="0"/>
              <a:t>年为计算机病毒提出了一个形式化的数学模型，这个模型使用图灵机。实际上，</a:t>
            </a:r>
            <a:r>
              <a:rPr lang="en-US" altLang="zh-CN" smtClean="0"/>
              <a:t>Cohen</a:t>
            </a:r>
            <a:r>
              <a:rPr lang="zh-CN" altLang="en-US" smtClean="0"/>
              <a:t>的计算机病毒的形式化数学模型与</a:t>
            </a:r>
            <a:r>
              <a:rPr lang="en-US" altLang="zh-CN" smtClean="0"/>
              <a:t>Neumann</a:t>
            </a:r>
            <a:r>
              <a:rPr lang="zh-CN" altLang="en-US" smtClean="0"/>
              <a:t>的自我复制细胞自动机是十分相似的。从</a:t>
            </a:r>
            <a:r>
              <a:rPr lang="en-US" altLang="zh-CN" smtClean="0"/>
              <a:t>Neumann</a:t>
            </a:r>
            <a:r>
              <a:rPr lang="zh-CN" altLang="en-US" smtClean="0"/>
              <a:t>的角度，我们可以说计算机病毒就是一个可以自我复制的细胞自动机。计算机病毒的数学模型对今天的研究来说是没有多少实际作用的，它只是对计算机病毒进行了十分通用的描述。然而，这个数学模型却为解决计算机病毒问题奠定了重要的理论基础。</a:t>
            </a:r>
            <a:br>
              <a:rPr lang="zh-CN" altLang="en-US" smtClean="0"/>
            </a:br>
            <a:r>
              <a:rPr lang="en-US" altLang="zh-CN" smtClean="0"/>
              <a:t>Cohen</a:t>
            </a:r>
            <a:r>
              <a:rPr lang="zh-CN" altLang="en-US" smtClean="0"/>
              <a:t>对计算机病毒的非形式化定义是：“计算机病毒是一种计算机程序，它通过修改其他程序把它自己的一个拷贝或其演化的拷贝插入到其他程序中，从而感染它们。”</a:t>
            </a:r>
            <a:br>
              <a:rPr lang="zh-CN" altLang="en-US" smtClean="0"/>
            </a:br>
            <a:r>
              <a:rPr lang="zh-CN" altLang="en-US" smtClean="0"/>
              <a:t>这个定义提出了计算机病毒的许多重要特性，例如病毒感染过程中有可能进行演化（通过改变其自身而成为演变体的能力）。然而，如果十分严格地应用这个定义，有时可能会产生一点误解。这决不是批评</a:t>
            </a:r>
            <a:r>
              <a:rPr lang="en-US" altLang="zh-CN" smtClean="0"/>
              <a:t>Cohen</a:t>
            </a:r>
            <a:r>
              <a:rPr lang="zh-CN" altLang="en-US" smtClean="0"/>
              <a:t>的开创性的模型。给出一个十分精确的定义是相当困难的，因为如今有太多类型的计算机病毒。例如，有些类型的计算机病毒</a:t>
            </a:r>
            <a:r>
              <a:rPr lang="en-US" altLang="zh-CN" smtClean="0"/>
              <a:t>—</a:t>
            </a:r>
            <a:r>
              <a:rPr lang="zh-CN" altLang="en-US" smtClean="0"/>
              <a:t>被称作伴生病毒（</a:t>
            </a:r>
            <a:r>
              <a:rPr lang="en-US" altLang="zh-CN" smtClean="0"/>
              <a:t>companion virus</a:t>
            </a:r>
            <a:r>
              <a:rPr lang="zh-CN" altLang="en-US" smtClean="0"/>
              <a:t>）</a:t>
            </a:r>
            <a:r>
              <a:rPr lang="en-US" altLang="zh-CN" smtClean="0"/>
              <a:t>—</a:t>
            </a:r>
            <a:r>
              <a:rPr lang="zh-CN" altLang="en-US" smtClean="0"/>
              <a:t>并没有必要改变其他程序的代码。它们并不是严格地遵循</a:t>
            </a:r>
            <a:r>
              <a:rPr lang="en-US" altLang="zh-CN" smtClean="0"/>
              <a:t>Cohen</a:t>
            </a:r>
            <a:r>
              <a:rPr lang="zh-CN" altLang="en-US" smtClean="0"/>
              <a:t>的定义，因为它们没有必要把自己插入到其他程序当中去。相反地，它们是用别的方法来利用程序的执行环境</a:t>
            </a:r>
            <a:r>
              <a:rPr lang="en-US" altLang="zh-CN" smtClean="0"/>
              <a:t>—</a:t>
            </a:r>
            <a:r>
              <a:rPr lang="zh-CN" altLang="en-US" smtClean="0"/>
              <a:t>操作系统的特性</a:t>
            </a:r>
            <a:br>
              <a:rPr lang="zh-CN" altLang="en-US" smtClean="0"/>
            </a:br>
            <a:r>
              <a:rPr lang="en-US" altLang="zh-CN" smtClean="0"/>
              <a:t>—</a:t>
            </a:r>
            <a:r>
              <a:rPr lang="zh-CN" altLang="en-US" smtClean="0"/>
              <a:t>通过使用相同的名字，并在执行路径中将其放在“受害”程序的前面。如果防病毒程序的作者严格运用</a:t>
            </a:r>
            <a:r>
              <a:rPr lang="en-US" altLang="zh-CN" smtClean="0"/>
              <a:t>Cohen</a:t>
            </a:r>
            <a:r>
              <a:rPr lang="zh-CN" altLang="en-US" smtClean="0"/>
              <a:t>定义的话，他可能写出一种阻止病毒恶意操作（即修改其他程序）的“行为阻断”（</a:t>
            </a:r>
            <a:r>
              <a:rPr lang="en-US" altLang="zh-CN" smtClean="0"/>
              <a:t>behavior-blocking</a:t>
            </a:r>
            <a:r>
              <a:rPr lang="zh-CN" altLang="en-US" smtClean="0"/>
              <a:t>）防毒程序，而这样的程序对付伴生病毒就会有问题。换句话说，如果这种阻断程序只寻找对其他程序代码做不必要的修改的病毒，那么它是无法发现伴生病毒的。</a:t>
            </a:r>
            <a:br>
              <a:rPr lang="zh-CN" altLang="en-US" smtClean="0"/>
            </a:br>
            <a:r>
              <a:rPr lang="zh-CN" altLang="en-US" smtClean="0"/>
              <a:t>注释</a:t>
            </a:r>
            <a:r>
              <a:rPr lang="en-US" altLang="zh-CN" smtClean="0"/>
              <a:t>Cohen</a:t>
            </a:r>
            <a:r>
              <a:rPr lang="zh-CN" altLang="en-US" smtClean="0"/>
              <a:t>在数学上的形式化定义中确实包含了伴生病毒；只是用一句话的文字来解释这样一个定义存在一定的问题，只用一句话给出计算机病毒的定义的确是十分困难的。</a:t>
            </a:r>
            <a:br>
              <a:rPr lang="zh-CN" altLang="en-US" smtClean="0"/>
            </a:br>
            <a:r>
              <a:rPr lang="zh-CN" altLang="en-US" smtClean="0"/>
              <a:t>完整性检查程序基于以下事实：一个程序的代码在任何时候都是固定不变的。这种程序依靠一个数据库（事先建立的），假定数据库记录了机器上程序的“干净”状态。完整性检查程序是</a:t>
            </a:r>
            <a:r>
              <a:rPr lang="en-US" altLang="zh-CN" smtClean="0"/>
              <a:t>Cohen</a:t>
            </a:r>
            <a:r>
              <a:rPr lang="zh-CN" altLang="en-US" smtClean="0"/>
              <a:t>最喜欢的防御病毒的方法，在</a:t>
            </a:r>
            <a:r>
              <a:rPr lang="en-US" altLang="zh-CN" smtClean="0"/>
              <a:t>90</a:t>
            </a:r>
            <a:r>
              <a:rPr lang="zh-CN" altLang="en-US" smtClean="0"/>
              <a:t>年代早期我也很喜欢这种方法。然而，很容易发现完整性检查程序对发现伴生病毒是有缺陷的，除非完整性检查程序同样对任何系统中新执行的程序都向用户报警。</a:t>
            </a:r>
            <a:r>
              <a:rPr lang="en-US" altLang="zh-CN" smtClean="0"/>
              <a:t>Cohen</a:t>
            </a:r>
            <a:r>
              <a:rPr lang="zh-CN" altLang="en-US" smtClean="0"/>
              <a:t>自己的系统正是这样做的。不幸的是，普通用户不会喜欢每次系统执行一个新的程序都会收到一个报警，但是</a:t>
            </a:r>
            <a:r>
              <a:rPr lang="en-US" altLang="zh-CN" smtClean="0"/>
              <a:t>Cohen</a:t>
            </a:r>
            <a:r>
              <a:rPr lang="zh-CN" altLang="en-US" smtClean="0"/>
              <a:t>的方法确实是可以使用的最安全的方法。</a:t>
            </a:r>
            <a:r>
              <a:rPr lang="en-US" altLang="zh-CN" smtClean="0"/>
              <a:t>Cohen</a:t>
            </a:r>
            <a:r>
              <a:rPr lang="zh-CN" altLang="en-US" smtClean="0"/>
              <a:t>博士的定义并不区分专门设计用来复制自己的程序（我们可以称其为“真正的病毒”）还是那些只是把复制自己作为次要功能的一般复制程序（例如，编译器）。</a:t>
            </a:r>
            <a:br>
              <a:rPr lang="zh-CN" altLang="en-US" smtClean="0"/>
            </a:br>
            <a:r>
              <a:rPr lang="zh-CN" altLang="en-US" smtClean="0"/>
              <a:t>事实也正是这样，在这种情况下“行为阻断”程序通常也会报警。例如</a:t>
            </a:r>
            <a:r>
              <a:rPr lang="en-US" altLang="zh-CN" smtClean="0"/>
              <a:t>Norton Commander</a:t>
            </a:r>
            <a:r>
              <a:rPr lang="zh-CN" altLang="en-US" smtClean="0"/>
              <a:t>，一个十分流行的命令解释器，可以用来将用户自己的代码复制到其他硬盘或网络上的其他系统上去。这种操作有可能会跟自我复制代码相混淆，尤其是当某个文件夹中已经有某个程序以前的版本，我们为了更新而将旧的版本覆盖的时候。尽管这种“虚警”是很容易处理的，但毫无疑问终端用户会对这些虚警感到反感。</a:t>
            </a:r>
            <a:br>
              <a:rPr lang="zh-CN" altLang="en-US" smtClean="0"/>
            </a:br>
            <a:r>
              <a:rPr lang="zh-CN" altLang="en-US" smtClean="0"/>
              <a:t>考虑到这种情况，对计算机病毒更准确的定义应该是：“计算机病毒是一种计算机程序，它递归地、明确地（</a:t>
            </a:r>
            <a:r>
              <a:rPr lang="en-US" altLang="zh-CN" smtClean="0"/>
              <a:t>explicitly</a:t>
            </a:r>
            <a:r>
              <a:rPr lang="zh-CN" altLang="en-US" smtClean="0"/>
              <a:t>）复制自己或其演化体。”（所谓“明确地”，是指把复制作为主要功能而不是次要功能。</a:t>
            </a:r>
            <a:r>
              <a:rPr lang="en-US" altLang="zh-CN" smtClean="0"/>
              <a:t>—</a:t>
            </a:r>
            <a:r>
              <a:rPr lang="zh-CN" altLang="en-US" smtClean="0"/>
              <a:t>译者注）</a:t>
            </a:r>
            <a:br>
              <a:rPr lang="zh-CN" altLang="en-US" smtClean="0"/>
            </a:br>
            <a:r>
              <a:rPr lang="zh-CN" altLang="en-US" smtClean="0"/>
              <a:t>没有必要指明复制到底是怎样进行的，同样并不严格要求“感染”或者修改其他程序或是宿主程序。然而，大部分计算机病毒确实修改其他程序的代码来获得控制权。通过阻断这种行为，可以在相当大的程度上减少病毒在系统上的传播。</a:t>
            </a:r>
            <a:br>
              <a:rPr lang="zh-CN" altLang="en-US" smtClean="0"/>
            </a:br>
            <a:r>
              <a:rPr lang="zh-CN" altLang="en-US" smtClean="0"/>
              <a:t>因此，总需要有一个宿主，一个操作系统，或者其他类型的程序执行环境，如解释程序，一段特殊的符号序列在其中扮演着病毒的角色，并且递归地进行自我复制。计算机病毒是一种自动化的程序，它们会把自己的拷贝传播到新的目标系统中去，而这当然不是用户所希望的。尽管有些特殊的病毒在它们感染其他机器时会用提示符向用户询问，比如“你想感染其他程序吗？（是／否？）”，但这并不能说明它们就不是病毒。通常，计算机病毒研究实验室里新来的研究人员有可能并不这么认为，他们会争辩说这种程序并不是计算机病毒。显然，他们错了！</a:t>
            </a:r>
            <a:br>
              <a:rPr lang="zh-CN" altLang="en-US" smtClean="0"/>
            </a:br>
            <a:r>
              <a:rPr lang="zh-CN" altLang="en-US" smtClean="0"/>
              <a:t>当我们试图把某个特殊的程序归类为计算机病毒的时候，我们需要考虑一个重要的问题：这个程序是否可以递归地、明确地进行自我复制。如果一个程序在进行自我复制的过程中需要任何帮助，那么就不能认为它是计算机病毒。这里所说的帮助可能包括修改此程序的环境（例如，手工修改内存或是硬盘中内容），或者</a:t>
            </a:r>
            <a:r>
              <a:rPr lang="en-US" altLang="zh-CN" smtClean="0"/>
              <a:t>—</a:t>
            </a:r>
            <a:r>
              <a:rPr lang="zh-CN" altLang="en-US" smtClean="0"/>
              <a:t>但愿不会如此</a:t>
            </a:r>
            <a:r>
              <a:rPr lang="en-US" altLang="zh-CN" smtClean="0"/>
              <a:t>—</a:t>
            </a:r>
            <a:r>
              <a:rPr lang="zh-CN" altLang="en-US" smtClean="0"/>
              <a:t>通过使用调试器（</a:t>
            </a:r>
            <a:r>
              <a:rPr lang="en-US" altLang="zh-CN" smtClean="0"/>
              <a:t>debugger</a:t>
            </a:r>
            <a:r>
              <a:rPr lang="zh-CN" altLang="en-US" smtClean="0"/>
              <a:t>）对潜伏的病毒进行“热修补（</a:t>
            </a:r>
            <a:r>
              <a:rPr lang="en-US" altLang="zh-CN" smtClean="0"/>
              <a:t>hot fix</a:t>
            </a:r>
            <a:r>
              <a:rPr lang="zh-CN" altLang="en-US" smtClean="0"/>
              <a:t>）”。相反，我们将不能执行的病毒归类为潜在病毒（</a:t>
            </a:r>
            <a:r>
              <a:rPr lang="en-US" altLang="zh-CN" smtClean="0"/>
              <a:t>intended virus</a:t>
            </a:r>
            <a:r>
              <a:rPr lang="zh-CN" altLang="en-US" smtClean="0"/>
              <a:t>）。</a:t>
            </a:r>
            <a:br>
              <a:rPr lang="zh-CN" altLang="en-US" smtClean="0"/>
            </a:br>
            <a:r>
              <a:rPr lang="zh-CN" altLang="en-US" smtClean="0"/>
              <a:t>这里所讨论的拷贝并不一定是原始病毒的精确副本，如今的计算机病毒，特别是一种被称作变型病毒（</a:t>
            </a:r>
            <a:r>
              <a:rPr lang="en-US" altLang="zh-CN" smtClean="0"/>
              <a:t>metamorphic virus</a:t>
            </a:r>
            <a:r>
              <a:rPr lang="zh-CN" altLang="en-US" smtClean="0"/>
              <a:t>）的病毒（我们将会在第</a:t>
            </a:r>
            <a:r>
              <a:rPr lang="en-US" altLang="zh-CN" smtClean="0"/>
              <a:t>7</a:t>
            </a:r>
            <a:r>
              <a:rPr lang="zh-CN" altLang="en-US" smtClean="0"/>
              <a:t>章中讨论），它们可以重写其自身的代码，使得病毒中用于自我复制的代码序列在其“后代”中变得与其完全不同，但却可以发挥相同的或相似的功能</a:t>
            </a:r>
            <a:endParaRPr lang="zh-CN" altLang="en-US" smtClean="0"/>
          </a:p>
          <a:p>
            <a:br>
              <a:rPr lang="zh-CN" altLang="en-US" smtClean="0"/>
            </a:br>
            <a:r>
              <a:rPr lang="en-US" altLang="zh-CN" smtClean="0"/>
              <a:t>*************************************************************************************</a:t>
            </a:r>
            <a:endParaRPr lang="en-US" altLang="zh-CN" smtClean="0"/>
          </a:p>
          <a:p>
            <a:r>
              <a:rPr lang="zh-CN" altLang="en-US" smtClean="0"/>
              <a:t>尽管计算机技术自</a:t>
            </a:r>
            <a:r>
              <a:rPr lang="en-US" altLang="zh-CN" smtClean="0"/>
              <a:t>20</a:t>
            </a:r>
            <a:r>
              <a:rPr lang="zh-CN" altLang="en-US" smtClean="0"/>
              <a:t>世纪</a:t>
            </a:r>
            <a:r>
              <a:rPr lang="en-US" altLang="zh-CN" smtClean="0"/>
              <a:t>40</a:t>
            </a:r>
            <a:r>
              <a:rPr lang="zh-CN" altLang="en-US" smtClean="0"/>
              <a:t>年代第一部电子通用计算机诞生以来以来有了令人目眩的飞速发展，但是今天计算机仍然基本上采用的是</a:t>
            </a:r>
            <a:r>
              <a:rPr lang="zh-CN" altLang="en-US" smtClean="0">
                <a:hlinkClick r:id="rId3" tooltip="存储程序结构"/>
              </a:rPr>
              <a:t>存储程序结构</a:t>
            </a:r>
            <a:r>
              <a:rPr lang="zh-CN" altLang="en-US" smtClean="0"/>
              <a:t>，即</a:t>
            </a:r>
            <a:r>
              <a:rPr lang="zh-CN" altLang="en-US" smtClean="0">
                <a:hlinkClick r:id="rId21"/>
              </a:rPr>
              <a:t>冯</a:t>
            </a:r>
            <a:r>
              <a:rPr lang="en-US" altLang="zh-CN" smtClean="0">
                <a:hlinkClick r:id="rId21"/>
              </a:rPr>
              <a:t>·</a:t>
            </a:r>
            <a:r>
              <a:rPr lang="zh-CN" altLang="en-US" smtClean="0">
                <a:hlinkClick r:id="rId21"/>
              </a:rPr>
              <a:t>诺伊曼结构</a:t>
            </a:r>
            <a:r>
              <a:rPr lang="zh-CN" altLang="en-US" smtClean="0"/>
              <a:t>。这个结构实现了实用化的通用计算机。</a:t>
            </a:r>
            <a:endParaRPr lang="zh-CN" altLang="en-US" smtClean="0"/>
          </a:p>
          <a:p>
            <a:r>
              <a:rPr lang="zh-CN" altLang="en-US" smtClean="0"/>
              <a:t>存储程序结构间将一部计算机描述成四个主要部分：</a:t>
            </a:r>
            <a:r>
              <a:rPr lang="zh-CN" altLang="en-US" smtClean="0">
                <a:hlinkClick r:id="rId22" tooltip="算术逻辑单元"/>
              </a:rPr>
              <a:t>算术逻辑单元</a:t>
            </a:r>
            <a:r>
              <a:rPr lang="zh-CN" altLang="en-US" smtClean="0"/>
              <a:t>（</a:t>
            </a:r>
            <a:r>
              <a:rPr lang="en-US" altLang="zh-CN" smtClean="0"/>
              <a:t>ALU</a:t>
            </a:r>
            <a:r>
              <a:rPr lang="zh-CN" altLang="en-US" smtClean="0"/>
              <a:t>），控制电路，</a:t>
            </a:r>
            <a:r>
              <a:rPr lang="zh-CN" altLang="en-US" smtClean="0">
                <a:hlinkClick r:id="rId23" tooltip="存储器"/>
              </a:rPr>
              <a:t>存储器</a:t>
            </a:r>
            <a:r>
              <a:rPr lang="zh-CN" altLang="en-US" smtClean="0"/>
              <a:t>，以及</a:t>
            </a:r>
            <a:r>
              <a:rPr lang="zh-CN" altLang="en-US" smtClean="0">
                <a:hlinkClick r:id="rId24" tooltip="I/O"/>
              </a:rPr>
              <a:t>输入输出设备</a:t>
            </a:r>
            <a:r>
              <a:rPr lang="zh-CN" altLang="en-US" smtClean="0"/>
              <a:t>（</a:t>
            </a:r>
            <a:r>
              <a:rPr lang="en-US" altLang="zh-CN" smtClean="0"/>
              <a:t>I/O</a:t>
            </a:r>
            <a:r>
              <a:rPr lang="zh-CN" altLang="en-US" smtClean="0"/>
              <a:t>）。这些部件通过一组一组的排线连接（特别地，当一组线被用于多种不同意图的数据传输时又被称为</a:t>
            </a:r>
            <a:r>
              <a:rPr lang="zh-CN" altLang="en-US" smtClean="0">
                <a:hlinkClick r:id="rId25"/>
              </a:rPr>
              <a:t>总线</a:t>
            </a:r>
            <a:r>
              <a:rPr lang="zh-CN" altLang="en-US" smtClean="0"/>
              <a:t>），并且由一个</a:t>
            </a:r>
            <a:r>
              <a:rPr lang="zh-CN" altLang="en-US" smtClean="0">
                <a:hlinkClick r:id="rId26" tooltip="定时器讯号"/>
              </a:rPr>
              <a:t>时钟</a:t>
            </a:r>
            <a:r>
              <a:rPr lang="zh-CN" altLang="en-US" smtClean="0"/>
              <a:t>来驱动（当然某些其他事件也可能驱动控制电路）。</a:t>
            </a:r>
            <a:endParaRPr lang="zh-CN" altLang="en-US" smtClean="0"/>
          </a:p>
          <a:p>
            <a:r>
              <a:rPr lang="zh-CN" altLang="en-US" smtClean="0"/>
              <a:t>概念上讲，一部计算机的存储器可以被视为一组“细胞”单元。每一个“细胞”都有一个编号，称为地址；又都可以存储一个较小的定长信息。这个信息既可以是</a:t>
            </a:r>
            <a:r>
              <a:rPr lang="zh-CN" altLang="en-US" smtClean="0">
                <a:hlinkClick r:id="rId27"/>
              </a:rPr>
              <a:t>指令</a:t>
            </a:r>
            <a:r>
              <a:rPr lang="zh-CN" altLang="en-US" smtClean="0"/>
              <a:t>（告诉计算机去做什么），也可以是</a:t>
            </a:r>
            <a:r>
              <a:rPr lang="zh-CN" altLang="en-US" smtClean="0">
                <a:hlinkClick r:id="rId28"/>
              </a:rPr>
              <a:t>数据</a:t>
            </a:r>
            <a:r>
              <a:rPr lang="zh-CN" altLang="en-US" smtClean="0"/>
              <a:t>（指令的处理对象）。原则上，每一个“细胞”都是可以存储二者之任一的。</a:t>
            </a:r>
            <a:endParaRPr lang="zh-CN" altLang="en-US" smtClean="0"/>
          </a:p>
          <a:p>
            <a:r>
              <a:rPr lang="zh-CN" altLang="en-US" smtClean="0"/>
              <a:t>***************************************************************************</a:t>
            </a:r>
            <a:endParaRPr lang="zh-CN" altLang="en-US" smtClean="0"/>
          </a:p>
          <a:p>
            <a:r>
              <a:rPr lang="zh-CN" altLang="en-US" smtClean="0"/>
              <a:t>修改程式很可能是非常具伤害性的，无论无意或设计错误。在一个简单的储存程式型电脑上，一个设计不良的程式可能会伤害自己、其他程式甚或是操作系统，导致</a:t>
            </a:r>
            <a:r>
              <a:rPr lang="zh-CN" altLang="en-US" smtClean="0">
                <a:hlinkClick r:id="rId29" tooltip="当机"/>
              </a:rPr>
              <a:t>当机</a:t>
            </a:r>
            <a:r>
              <a:rPr lang="zh-CN" altLang="en-US" smtClean="0"/>
              <a:t>。</a:t>
            </a:r>
            <a:r>
              <a:rPr lang="zh-CN" altLang="en-US" smtClean="0">
                <a:hlinkClick r:id="rId30" tooltip="缓冲区溢位"/>
              </a:rPr>
              <a:t>缓冲区溢位</a:t>
            </a:r>
            <a:r>
              <a:rPr lang="zh-CN" altLang="en-US" smtClean="0"/>
              <a:t>就是一个典型例子。而创造或更改其他程式的能力也导致了</a:t>
            </a:r>
            <a:r>
              <a:rPr lang="zh-CN" altLang="en-US" smtClean="0">
                <a:hlinkClick r:id="rId31" tooltip="恶意软件"/>
              </a:rPr>
              <a:t>恶意软件</a:t>
            </a:r>
            <a:r>
              <a:rPr lang="zh-CN" altLang="en-US" smtClean="0"/>
              <a:t>的出现。利用缓冲区溢位，一个恶意程式可以覆盖</a:t>
            </a:r>
            <a:r>
              <a:rPr lang="zh-CN" altLang="en-US" smtClean="0">
                <a:hlinkClick r:id="rId32" tooltip="呼叫堆栈"/>
              </a:rPr>
              <a:t>呼叫堆栈</a:t>
            </a:r>
            <a:r>
              <a:rPr lang="zh-CN" altLang="en-US" smtClean="0"/>
              <a:t>（</a:t>
            </a:r>
            <a:r>
              <a:rPr lang="en-US" altLang="zh-CN" smtClean="0"/>
              <a:t>Call stack</a:t>
            </a:r>
            <a:r>
              <a:rPr lang="zh-CN" altLang="en-US" smtClean="0"/>
              <a:t>）并覆写程式码，并且修改其他程式</a:t>
            </a:r>
            <a:r>
              <a:rPr lang="zh-CN" altLang="en-US" smtClean="0">
                <a:hlinkClick r:id="rId33" tooltip="档案"/>
              </a:rPr>
              <a:t>档案</a:t>
            </a:r>
            <a:r>
              <a:rPr lang="zh-CN" altLang="en-US" smtClean="0"/>
              <a:t>以造成连锁破坏。</a:t>
            </a:r>
            <a:r>
              <a:rPr lang="zh-CN" altLang="en-US" smtClean="0">
                <a:hlinkClick r:id="rId34" tooltip="内存保护"/>
              </a:rPr>
              <a:t>内存保护</a:t>
            </a:r>
            <a:r>
              <a:rPr lang="zh-CN" altLang="en-US" smtClean="0"/>
              <a:t>机制及其他形式的</a:t>
            </a:r>
            <a:r>
              <a:rPr lang="zh-CN" altLang="en-US" smtClean="0">
                <a:hlinkClick r:id="rId35" tooltip="存取控制"/>
              </a:rPr>
              <a:t>存取控制</a:t>
            </a:r>
            <a:r>
              <a:rPr lang="zh-CN" altLang="en-US" smtClean="0"/>
              <a:t>可以</a:t>
            </a:r>
            <a:endParaRPr lang="en-US" altLang="zh-CN" smtClean="0"/>
          </a:p>
          <a:p>
            <a:r>
              <a:rPr lang="zh-CN" altLang="en-US" smtClean="0"/>
              <a:t>保护意外或恶意的程式码更动。</a:t>
            </a:r>
            <a:endParaRPr lang="en-US" altLang="zh-CN" smtClean="0"/>
          </a:p>
          <a:p>
            <a:endParaRPr lang="en-US" altLang="zh-CN" smtClean="0"/>
          </a:p>
          <a:p>
            <a:r>
              <a:rPr lang="en-US" altLang="zh-CN" smtClean="0"/>
              <a:t>***********************************************************************</a:t>
            </a:r>
            <a:endParaRPr lang="en-US" altLang="zh-CN" smtClean="0"/>
          </a:p>
          <a:p>
            <a:endParaRPr lang="en-US" altLang="zh-CN" smtClean="0"/>
          </a:p>
          <a:p>
            <a:pPr>
              <a:lnSpc>
                <a:spcPct val="80000"/>
              </a:lnSpc>
            </a:pPr>
            <a:r>
              <a:rPr lang="en-US" altLang="zh-CN" smtClean="0"/>
              <a:t>The earliest computing machines had fixed programs. Some very simple computers still use this design, either for simplicity or training purposes. For example, a desk </a:t>
            </a:r>
            <a:r>
              <a:rPr lang="en-US" altLang="zh-CN" smtClean="0">
                <a:hlinkClick r:id="rId36" tooltip="Calculator"/>
              </a:rPr>
              <a:t>calculator</a:t>
            </a:r>
            <a:r>
              <a:rPr lang="en-US" altLang="zh-CN" smtClean="0"/>
              <a:t> (in principle) is a fixed program computer. It can do basic </a:t>
            </a:r>
            <a:r>
              <a:rPr lang="en-US" altLang="zh-CN" smtClean="0">
                <a:hlinkClick r:id="rId37" tooltip="Mathematics"/>
              </a:rPr>
              <a:t>mathematics</a:t>
            </a:r>
            <a:r>
              <a:rPr lang="en-US" altLang="zh-CN" smtClean="0"/>
              <a:t>, but it cannot be used as a </a:t>
            </a:r>
            <a:r>
              <a:rPr lang="en-US" altLang="zh-CN" smtClean="0">
                <a:hlinkClick r:id="rId38" tooltip="Word processor"/>
              </a:rPr>
              <a:t>word processor</a:t>
            </a:r>
            <a:r>
              <a:rPr lang="en-US" altLang="zh-CN" smtClean="0"/>
              <a:t> or a gaming console. Changing the program of a fixed-program machine requires re-wiring, re-structuring, or re-designing the machine. The earliest computers were not so much "programmed" as they were "designed". "Reprogramming", when it was possible at all, was a </a:t>
            </a:r>
            <a:endParaRPr lang="en-US" altLang="zh-CN" smtClean="0"/>
          </a:p>
          <a:p>
            <a:pPr>
              <a:lnSpc>
                <a:spcPct val="80000"/>
              </a:lnSpc>
            </a:pPr>
            <a:r>
              <a:rPr lang="en-US" altLang="zh-CN" smtClean="0"/>
              <a:t>laborious process, starting with </a:t>
            </a:r>
            <a:r>
              <a:rPr lang="en-US" altLang="zh-CN" smtClean="0">
                <a:hlinkClick r:id="rId39" tooltip="Flowchart"/>
              </a:rPr>
              <a:t>flowcharts</a:t>
            </a:r>
            <a:r>
              <a:rPr lang="en-US" altLang="zh-CN" smtClean="0"/>
              <a:t> and paper notes, followed by detailed engineering designs, and then the often-arduous process of physically re-wiring and re-building the machine. It could take three weeks to set up a program on </a:t>
            </a:r>
            <a:r>
              <a:rPr lang="en-US" altLang="zh-CN" smtClean="0">
                <a:hlinkClick r:id="rId40" tooltip="ENIAC"/>
              </a:rPr>
              <a:t>ENIAC</a:t>
            </a:r>
            <a:r>
              <a:rPr lang="en-US" altLang="zh-CN" smtClean="0"/>
              <a:t> and get it working.</a:t>
            </a:r>
            <a:r>
              <a:rPr lang="en-US" altLang="zh-CN" baseline="30000" smtClean="0">
                <a:hlinkClick r:id="rId41"/>
              </a:rPr>
              <a:t>[1]</a:t>
            </a:r>
            <a:endParaRPr lang="en-US" altLang="zh-CN" smtClean="0"/>
          </a:p>
          <a:p>
            <a:pPr>
              <a:lnSpc>
                <a:spcPct val="80000"/>
              </a:lnSpc>
            </a:pPr>
            <a:r>
              <a:rPr lang="en-US" altLang="zh-CN" smtClean="0"/>
              <a:t>The idea of the stored-program computer changed all that: a computer that by design includes an </a:t>
            </a:r>
            <a:r>
              <a:rPr lang="en-US" altLang="zh-CN" smtClean="0">
                <a:hlinkClick r:id="rId42" tooltip="Instruction set"/>
              </a:rPr>
              <a:t>instruction set</a:t>
            </a:r>
            <a:r>
              <a:rPr lang="en-US" altLang="zh-CN" smtClean="0"/>
              <a:t> and can store in memory a set of instructions (a </a:t>
            </a:r>
            <a:r>
              <a:rPr lang="en-US" altLang="zh-CN" smtClean="0">
                <a:hlinkClick r:id="rId43" tooltip="Computer program"/>
              </a:rPr>
              <a:t>program</a:t>
            </a:r>
            <a:r>
              <a:rPr lang="en-US" altLang="zh-CN" smtClean="0"/>
              <a:t>) that details the </a:t>
            </a:r>
            <a:r>
              <a:rPr lang="en-US" altLang="zh-CN" smtClean="0">
                <a:hlinkClick r:id="rId44" tooltip="Computation"/>
              </a:rPr>
              <a:t>computation</a:t>
            </a:r>
            <a:r>
              <a:rPr lang="en-US" altLang="zh-CN" smtClean="0"/>
              <a:t>.</a:t>
            </a:r>
            <a:endParaRPr lang="en-US" altLang="zh-CN" smtClean="0"/>
          </a:p>
          <a:p>
            <a:pPr>
              <a:lnSpc>
                <a:spcPct val="80000"/>
              </a:lnSpc>
            </a:pPr>
            <a:r>
              <a:rPr lang="en-US" altLang="zh-CN" smtClean="0"/>
              <a:t>A stored-program design also allows for </a:t>
            </a:r>
            <a:r>
              <a:rPr lang="en-US" altLang="zh-CN" smtClean="0">
                <a:hlinkClick r:id="rId45" tooltip="Self-modifying code"/>
              </a:rPr>
              <a:t>self-modifying code</a:t>
            </a:r>
            <a:r>
              <a:rPr lang="en-US" altLang="zh-CN" smtClean="0"/>
              <a:t>. One early motivation for such a facility was the need for a program to increment or otherwise modify the address portion of instructions, which had to be done manually in early designs. This became less important when </a:t>
            </a:r>
            <a:r>
              <a:rPr lang="en-US" altLang="zh-CN" smtClean="0">
                <a:hlinkClick r:id="rId46" tooltip="Index register"/>
              </a:rPr>
              <a:t>index registers</a:t>
            </a:r>
            <a:r>
              <a:rPr lang="en-US" altLang="zh-CN" smtClean="0"/>
              <a:t> and </a:t>
            </a:r>
            <a:r>
              <a:rPr lang="en-US" altLang="zh-CN" smtClean="0">
                <a:hlinkClick r:id="rId47" tooltip="Addressing mode"/>
              </a:rPr>
              <a:t>indirect addressing</a:t>
            </a:r>
            <a:r>
              <a:rPr lang="en-US" altLang="zh-CN" smtClean="0"/>
              <a:t> became usual features of machine architecture. Self-modifying code has largely fallen out of favor, since it is usually hard to understand and </a:t>
            </a:r>
            <a:r>
              <a:rPr lang="en-US" altLang="zh-CN" smtClean="0">
                <a:hlinkClick r:id="rId48" tooltip="Debugging"/>
              </a:rPr>
              <a:t>debug</a:t>
            </a:r>
            <a:r>
              <a:rPr lang="en-US" altLang="zh-CN" smtClean="0"/>
              <a:t>, as well as being inefficient under modern processor pipelining and caching schemes.</a:t>
            </a:r>
            <a:endParaRPr lang="en-US" altLang="zh-CN" smtClean="0"/>
          </a:p>
          <a:p>
            <a:pPr>
              <a:lnSpc>
                <a:spcPct val="80000"/>
              </a:lnSpc>
            </a:pPr>
            <a:r>
              <a:rPr lang="en-US" altLang="zh-CN" smtClean="0"/>
              <a:t>On a large scale, the ability to treat instructions as data is what makes </a:t>
            </a:r>
            <a:r>
              <a:rPr lang="en-US" altLang="zh-CN" smtClean="0">
                <a:hlinkClick r:id="rId49" tooltip="Assembly language"/>
              </a:rPr>
              <a:t>assemblers</a:t>
            </a:r>
            <a:r>
              <a:rPr lang="en-US" altLang="zh-CN" smtClean="0"/>
              <a:t>, </a:t>
            </a:r>
            <a:r>
              <a:rPr lang="en-US" altLang="zh-CN" smtClean="0">
                <a:hlinkClick r:id="rId50" tooltip="Compiler"/>
              </a:rPr>
              <a:t>compilers</a:t>
            </a:r>
            <a:r>
              <a:rPr lang="en-US" altLang="zh-CN" smtClean="0"/>
              <a:t> and other automated programming tools possible. One can "write programs which write programs".</a:t>
            </a:r>
            <a:r>
              <a:rPr lang="en-US" altLang="zh-CN" baseline="30000" smtClean="0">
                <a:hlinkClick r:id="rId51"/>
              </a:rPr>
              <a:t>[2]</a:t>
            </a:r>
            <a:r>
              <a:rPr lang="en-US" altLang="zh-CN" smtClean="0"/>
              <a:t> On a smaller scale, I/O-intensive machine instructions such as the </a:t>
            </a:r>
            <a:r>
              <a:rPr lang="en-US" altLang="zh-CN" smtClean="0">
                <a:hlinkClick r:id="rId52" tooltip="Bit blit"/>
              </a:rPr>
              <a:t>BITBLT</a:t>
            </a:r>
            <a:r>
              <a:rPr lang="en-US" altLang="zh-CN" smtClean="0"/>
              <a:t> primitive used to modify images on a bitmap display, were once thought to be impossible to implement without custom hardware. It was shown later that these instructions could be implemented efficiently by "on the fly compilation" ("</a:t>
            </a:r>
            <a:r>
              <a:rPr lang="en-US" altLang="zh-CN" smtClean="0">
                <a:hlinkClick r:id="rId53" tooltip="Just-in-time compilation"/>
              </a:rPr>
              <a:t>just-in-time compilation</a:t>
            </a:r>
            <a:r>
              <a:rPr lang="en-US" altLang="zh-CN" smtClean="0"/>
              <a:t>") technology, e.g., code-generating programs—one form of self-modifying code that has remained popular.</a:t>
            </a:r>
            <a:endParaRPr lang="en-US" altLang="zh-CN" smtClean="0"/>
          </a:p>
          <a:p>
            <a:pPr>
              <a:lnSpc>
                <a:spcPct val="80000"/>
              </a:lnSpc>
            </a:pPr>
            <a:r>
              <a:rPr lang="en-US" altLang="zh-CN" smtClean="0"/>
              <a:t>There are drawbacks to the von Neumann design. Aside from the </a:t>
            </a:r>
            <a:r>
              <a:rPr lang="en-US" altLang="zh-CN" smtClean="0">
                <a:hlinkClick r:id="rId54"/>
              </a:rPr>
              <a:t>von Neumann bottleneck</a:t>
            </a:r>
            <a:r>
              <a:rPr lang="en-US" altLang="zh-CN" smtClean="0"/>
              <a:t> described below, program modifications can be quite harmful, either by accident or design. In some simple stored-program computer designs, a malfunctioning program can damage itself, other programs, or the </a:t>
            </a:r>
            <a:r>
              <a:rPr lang="en-US" altLang="zh-CN" smtClean="0">
                <a:hlinkClick r:id="rId55" tooltip="Operating system"/>
              </a:rPr>
              <a:t>operating system</a:t>
            </a:r>
            <a:r>
              <a:rPr lang="en-US" altLang="zh-CN" smtClean="0"/>
              <a:t>, possibly leading to a computer </a:t>
            </a:r>
            <a:r>
              <a:rPr lang="en-US" altLang="zh-CN" smtClean="0">
                <a:hlinkClick r:id="rId56" tooltip="Crash (computing)"/>
              </a:rPr>
              <a:t>crash</a:t>
            </a:r>
            <a:r>
              <a:rPr lang="en-US" altLang="zh-CN" smtClean="0"/>
              <a:t>. </a:t>
            </a:r>
            <a:r>
              <a:rPr lang="en-US" altLang="zh-CN" smtClean="0">
                <a:hlinkClick r:id="rId57" tooltip="Memory protection"/>
              </a:rPr>
              <a:t>Memory protection</a:t>
            </a:r>
            <a:r>
              <a:rPr lang="en-US" altLang="zh-CN" smtClean="0"/>
              <a:t> and other forms of </a:t>
            </a:r>
            <a:r>
              <a:rPr lang="en-US" altLang="zh-CN" smtClean="0">
                <a:hlinkClick r:id="rId58" tooltip="Access control"/>
              </a:rPr>
              <a:t>access control</a:t>
            </a:r>
            <a:r>
              <a:rPr lang="en-US" altLang="zh-CN" smtClean="0"/>
              <a:t> can usually protect against both accidental and malicious program modification.</a:t>
            </a:r>
            <a:endParaRPr lang="en-US" altLang="zh-CN" smtClean="0"/>
          </a:p>
          <a:p>
            <a:pPr>
              <a:lnSpc>
                <a:spcPct val="80000"/>
              </a:lnSpc>
            </a:pPr>
            <a:endParaRPr lang="en-US" altLang="zh-CN" smtClean="0"/>
          </a:p>
          <a:p>
            <a:pPr>
              <a:lnSpc>
                <a:spcPct val="80000"/>
              </a:lnSpc>
            </a:pPr>
            <a:r>
              <a:rPr lang="en-US" altLang="zh-CN" smtClean="0"/>
              <a:t>1946</a:t>
            </a:r>
            <a:r>
              <a:rPr lang="zh-CN" altLang="en-US" smtClean="0"/>
              <a:t> 年</a:t>
            </a:r>
            <a:r>
              <a:rPr lang="en-US" altLang="zh-CN" smtClean="0"/>
              <a:t>Von Neumann</a:t>
            </a:r>
            <a:r>
              <a:rPr lang="zh-CN" altLang="en-US" smtClean="0"/>
              <a:t> 在“电子计算机逻辑设计的初步讨论”一文中，首次提出了存储程序概念（</a:t>
            </a:r>
            <a:r>
              <a:rPr lang="en-US" altLang="zh-CN" smtClean="0"/>
              <a:t>stored program concept</a:t>
            </a:r>
            <a:r>
              <a:rPr lang="zh-CN" altLang="en-US" smtClean="0"/>
              <a:t> ），这是冯</a:t>
            </a:r>
            <a:r>
              <a:rPr lang="en-US" altLang="zh-CN" smtClean="0"/>
              <a:t>.</a:t>
            </a:r>
            <a:r>
              <a:rPr lang="zh-CN" altLang="en-US" smtClean="0"/>
              <a:t> 诺依曼设计思想的核心。冯</a:t>
            </a:r>
            <a:r>
              <a:rPr lang="en-US" altLang="zh-CN" smtClean="0"/>
              <a:t>.</a:t>
            </a:r>
            <a:r>
              <a:rPr lang="zh-CN" altLang="en-US" smtClean="0"/>
              <a:t> 诺依曼结构中指令和数据是不加区别混合存储在同一存储器中的，程序执行时通过译码来识别指令和数据。这种思想在现代计算机中仍被广泛应用。与冯</a:t>
            </a:r>
            <a:r>
              <a:rPr lang="en-US" altLang="zh-CN" smtClean="0"/>
              <a:t>.</a:t>
            </a:r>
            <a:r>
              <a:rPr lang="zh-CN" altLang="en-US" smtClean="0"/>
              <a:t> 诺依曼结构混合存储思想相对应的是一种称为哈佛结构的设计思想，其指令和数据分开存储的，即指令和数据分别存储于不同的存储器中。这种设计思想广泛用于单片机的设计中。</a:t>
            </a:r>
            <a:r>
              <a:rPr lang="zh-CN" altLang="en-US" b="1" smtClean="0"/>
              <a:t>众所周知，计算机的工作体现为程序的执行，计算机功能的扩展在很大程度上体现为所存储程序的扩展。</a:t>
            </a:r>
            <a:r>
              <a:rPr lang="en-US" altLang="zh-CN" b="1" baseline="30000" smtClean="0"/>
              <a:t>[1]</a:t>
            </a:r>
            <a:r>
              <a:rPr lang="zh-CN" altLang="en-US" b="1" baseline="30000" smtClean="0"/>
              <a:t> </a:t>
            </a:r>
            <a:r>
              <a:rPr lang="zh-CN" altLang="en-US" smtClean="0"/>
              <a:t>冯</a:t>
            </a:r>
            <a:r>
              <a:rPr lang="en-US" altLang="zh-CN" smtClean="0"/>
              <a:t>.</a:t>
            </a:r>
            <a:r>
              <a:rPr lang="zh-CN" altLang="en-US" smtClean="0"/>
              <a:t> 诺依曼结构和哈佛结构的存储器设计思想各有优缺点，本文将就几个相关方面对两者进行分析和比较。 </a:t>
            </a:r>
            <a:endParaRPr lang="zh-CN" altLang="en-US" smtClean="0"/>
          </a:p>
          <a:p>
            <a:pPr>
              <a:lnSpc>
                <a:spcPct val="80000"/>
              </a:lnSpc>
            </a:pPr>
            <a:endParaRPr lang="en-US" altLang="zh-CN" smtClean="0"/>
          </a:p>
          <a:p>
            <a:pPr>
              <a:lnSpc>
                <a:spcPct val="80000"/>
              </a:lnSpc>
            </a:pPr>
            <a:endParaRPr lang="zh-CN" altLang="en-US" smtClean="0"/>
          </a:p>
          <a:p>
            <a:endParaRPr lang="en-US" altLang="zh-CN" smtClean="0"/>
          </a:p>
          <a:p>
            <a:endParaRPr lang="en-US" altLang="zh-CN" smtClean="0"/>
          </a:p>
          <a:p>
            <a:endParaRPr lang="en-US" altLang="zh-CN" smtClean="0"/>
          </a:p>
          <a:p>
            <a:endParaRPr lang="zh-CN" altLang="en-US" smtClean="0"/>
          </a:p>
          <a:p>
            <a:endParaRPr lang="zh-CN" altLang="en-US" smtClean="0">
              <a:latin typeface="Arial" panose="020B0604020202020204" pitchFamily="34" charset="0"/>
            </a:endParaRPr>
          </a:p>
        </p:txBody>
      </p:sp>
      <p:sp>
        <p:nvSpPr>
          <p:cNvPr id="147460" name="灯片编号占位符 3"/>
          <p:cNvSpPr>
            <a:spLocks noGrp="1"/>
          </p:cNvSpPr>
          <p:nvPr>
            <p:ph type="sldNum" sz="quarter" idx="5"/>
          </p:nvPr>
        </p:nvSpPr>
        <p:spPr>
          <a:noFill/>
        </p:spPr>
        <p:txBody>
          <a:bodyPr/>
          <a:lstStyle/>
          <a:p>
            <a:fld id="{1124A7E2-4A97-4328-A8A3-183F0930594E}" type="slidenum">
              <a:rPr lang="en-US" altLang="zh-CN" smtClean="0">
                <a:latin typeface="Arial" panose="020B0604020202020204" pitchFamily="34" charset="0"/>
              </a:rPr>
            </a:fld>
            <a:endParaRPr lang="en-US" altLang="zh-CN" smtClean="0">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p:sp>
      <p:sp>
        <p:nvSpPr>
          <p:cNvPr id="11469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smtClean="0">
                <a:latin typeface="Arial" panose="020B0604020202020204" pitchFamily="34" charset="0"/>
              </a:rPr>
              <a:t>When</a:t>
            </a:r>
            <a:r>
              <a:rPr lang="en-US" altLang="zh-CN" baseline="0" dirty="0" smtClean="0">
                <a:latin typeface="Arial" panose="020B0604020202020204" pitchFamily="34" charset="0"/>
              </a:rPr>
              <a:t> did you listen the word of “computer viruses”? 2000? Or later. Actually, it have a long history of computer viruses. Now, let’s study it.</a:t>
            </a:r>
            <a:endParaRPr lang="zh-CN" altLang="en-US" dirty="0" smtClean="0">
              <a:latin typeface="Arial" panose="020B0604020202020204" pitchFamily="34" charset="0"/>
            </a:endParaRPr>
          </a:p>
        </p:txBody>
      </p:sp>
      <p:sp>
        <p:nvSpPr>
          <p:cNvPr id="11469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900">
                <a:solidFill>
                  <a:schemeClr val="tx1"/>
                </a:solidFill>
                <a:latin typeface="Arial" panose="020B0604020202020204" pitchFamily="34" charset="0"/>
              </a:defRPr>
            </a:lvl1pPr>
            <a:lvl2pPr marL="742950" indent="-285750">
              <a:defRPr sz="900">
                <a:solidFill>
                  <a:schemeClr val="tx1"/>
                </a:solidFill>
                <a:latin typeface="Arial" panose="020B0604020202020204" pitchFamily="34" charset="0"/>
              </a:defRPr>
            </a:lvl2pPr>
            <a:lvl3pPr marL="1143000" indent="-228600">
              <a:defRPr sz="900">
                <a:solidFill>
                  <a:schemeClr val="tx1"/>
                </a:solidFill>
                <a:latin typeface="Arial" panose="020B0604020202020204" pitchFamily="34" charset="0"/>
              </a:defRPr>
            </a:lvl3pPr>
            <a:lvl4pPr marL="1600200" indent="-228600">
              <a:defRPr sz="900">
                <a:solidFill>
                  <a:schemeClr val="tx1"/>
                </a:solidFill>
                <a:latin typeface="Arial" panose="020B0604020202020204" pitchFamily="34" charset="0"/>
              </a:defRPr>
            </a:lvl4pPr>
            <a:lvl5pPr marL="2057400" indent="-228600">
              <a:defRPr sz="900">
                <a:solidFill>
                  <a:schemeClr val="tx1"/>
                </a:solidFill>
                <a:latin typeface="Arial" panose="020B0604020202020204" pitchFamily="34" charset="0"/>
              </a:defRPr>
            </a:lvl5pPr>
            <a:lvl6pPr marL="2514600" indent="-228600" eaLnBrk="0" fontAlgn="base" hangingPunct="0">
              <a:spcBef>
                <a:spcPct val="0"/>
              </a:spcBef>
              <a:spcAft>
                <a:spcPct val="0"/>
              </a:spcAft>
              <a:defRPr sz="900">
                <a:solidFill>
                  <a:schemeClr val="tx1"/>
                </a:solidFill>
                <a:latin typeface="Arial" panose="020B0604020202020204" pitchFamily="34" charset="0"/>
              </a:defRPr>
            </a:lvl6pPr>
            <a:lvl7pPr marL="2971800" indent="-228600" eaLnBrk="0" fontAlgn="base" hangingPunct="0">
              <a:spcBef>
                <a:spcPct val="0"/>
              </a:spcBef>
              <a:spcAft>
                <a:spcPct val="0"/>
              </a:spcAft>
              <a:defRPr sz="900">
                <a:solidFill>
                  <a:schemeClr val="tx1"/>
                </a:solidFill>
                <a:latin typeface="Arial" panose="020B0604020202020204" pitchFamily="34" charset="0"/>
              </a:defRPr>
            </a:lvl7pPr>
            <a:lvl8pPr marL="3429000" indent="-228600" eaLnBrk="0" fontAlgn="base" hangingPunct="0">
              <a:spcBef>
                <a:spcPct val="0"/>
              </a:spcBef>
              <a:spcAft>
                <a:spcPct val="0"/>
              </a:spcAft>
              <a:defRPr sz="900">
                <a:solidFill>
                  <a:schemeClr val="tx1"/>
                </a:solidFill>
                <a:latin typeface="Arial" panose="020B0604020202020204" pitchFamily="34" charset="0"/>
              </a:defRPr>
            </a:lvl8pPr>
            <a:lvl9pPr marL="3886200" indent="-228600" eaLnBrk="0" fontAlgn="base" hangingPunct="0">
              <a:spcBef>
                <a:spcPct val="0"/>
              </a:spcBef>
              <a:spcAft>
                <a:spcPct val="0"/>
              </a:spcAft>
              <a:defRPr sz="900">
                <a:solidFill>
                  <a:schemeClr val="tx1"/>
                </a:solidFill>
                <a:latin typeface="Arial" panose="020B0604020202020204" pitchFamily="34" charset="0"/>
              </a:defRPr>
            </a:lvl9pPr>
          </a:lstStyle>
          <a:p>
            <a:fld id="{C3DDEEF0-EE5F-4A75-A687-271B5EEB28CB}" type="slidenum">
              <a:rPr lang="en-US" altLang="zh-CN" sz="1200" smtClean="0"/>
            </a:fld>
            <a:endParaRPr lang="en-US" altLang="zh-CN" sz="1200"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幻灯片图像占位符 1"/>
          <p:cNvSpPr>
            <a:spLocks noGrp="1" noRot="1" noChangeAspect="1" noTextEdit="1"/>
          </p:cNvSpPr>
          <p:nvPr>
            <p:ph type="sldImg"/>
          </p:nvPr>
        </p:nvSpPr>
        <p:spPr/>
      </p:sp>
      <p:sp>
        <p:nvSpPr>
          <p:cNvPr id="3" name="备注占位符 2"/>
          <p:cNvSpPr>
            <a:spLocks noGrp="1"/>
          </p:cNvSpPr>
          <p:nvPr>
            <p:ph type="body" idx="1"/>
          </p:nvPr>
        </p:nvSpPr>
        <p:spPr/>
        <p:txBody>
          <a:bodyPr>
            <a:normAutofit fontScale="92500" lnSpcReduction="20000"/>
          </a:bodyPr>
          <a:lstStyle/>
          <a:p>
            <a:pPr>
              <a:defRPr/>
            </a:pPr>
            <a:r>
              <a:rPr lang="en-US" dirty="0" smtClean="0"/>
              <a:t>Theory </a:t>
            </a:r>
            <a:r>
              <a:rPr lang="en-US" dirty="0" smtClean="0">
                <a:hlinkClick r:id="rId3" action="ppaction://hlinkfile"/>
              </a:rPr>
              <a:t>and</a:t>
            </a:r>
            <a:r>
              <a:rPr lang="en-US" dirty="0" smtClean="0"/>
              <a:t> </a:t>
            </a:r>
            <a:r>
              <a:rPr lang="en-US" dirty="0" smtClean="0">
                <a:hlinkClick r:id="rId4" action="ppaction://hlinkfile"/>
              </a:rPr>
              <a:t>Organization</a:t>
            </a:r>
            <a:r>
              <a:rPr lang="en-US" dirty="0" smtClean="0"/>
              <a:t> </a:t>
            </a:r>
            <a:r>
              <a:rPr lang="en-US" dirty="0" smtClean="0">
                <a:hlinkClick r:id="rId5" action="ppaction://hlinkfile"/>
              </a:rPr>
              <a:t>of</a:t>
            </a:r>
            <a:r>
              <a:rPr lang="en-US" dirty="0" smtClean="0"/>
              <a:t> </a:t>
            </a:r>
            <a:r>
              <a:rPr lang="en-US" dirty="0" smtClean="0">
                <a:hlinkClick r:id="rId6" action="ppaction://hlinkfile"/>
              </a:rPr>
              <a:t>Complicated</a:t>
            </a:r>
            <a:r>
              <a:rPr lang="en-US" dirty="0" smtClean="0"/>
              <a:t> Automata</a:t>
            </a:r>
            <a:endParaRPr lang="en-US" dirty="0" smtClean="0"/>
          </a:p>
          <a:p>
            <a:pPr>
              <a:defRPr/>
            </a:pPr>
            <a:endParaRPr lang="en-US" altLang="zh-CN" dirty="0" smtClean="0"/>
          </a:p>
          <a:p>
            <a:pPr>
              <a:defRPr/>
            </a:pPr>
            <a:r>
              <a:rPr lang="en-US" dirty="0" smtClean="0">
                <a:hlinkClick r:id="rId7" action="ppaction://hlinkfile"/>
              </a:rPr>
              <a:t>The</a:t>
            </a:r>
            <a:r>
              <a:rPr lang="en-US" dirty="0" smtClean="0"/>
              <a:t> </a:t>
            </a:r>
            <a:r>
              <a:rPr lang="en-US" dirty="0" smtClean="0">
                <a:hlinkClick r:id="rId8" action="ppaction://hlinkfile"/>
              </a:rPr>
              <a:t>roots</a:t>
            </a:r>
            <a:r>
              <a:rPr lang="en-US" dirty="0" smtClean="0"/>
              <a:t> </a:t>
            </a:r>
            <a:r>
              <a:rPr lang="en-US" dirty="0" smtClean="0">
                <a:hlinkClick r:id="rId5" action="ppaction://hlinkfile"/>
              </a:rPr>
              <a:t>of</a:t>
            </a:r>
            <a:r>
              <a:rPr lang="en-US" dirty="0" smtClean="0"/>
              <a:t> </a:t>
            </a:r>
            <a:r>
              <a:rPr lang="en-US" dirty="0" smtClean="0">
                <a:hlinkClick r:id="rId9" action="ppaction://hlinkfile"/>
              </a:rPr>
              <a:t>the</a:t>
            </a:r>
            <a:r>
              <a:rPr lang="en-US" dirty="0" smtClean="0"/>
              <a:t> </a:t>
            </a:r>
            <a:r>
              <a:rPr lang="en-US" dirty="0" smtClean="0">
                <a:hlinkClick r:id="rId10" action="ppaction://hlinkfile"/>
              </a:rPr>
              <a:t>modem</a:t>
            </a:r>
            <a:r>
              <a:rPr lang="en-US" dirty="0" smtClean="0"/>
              <a:t> </a:t>
            </a:r>
            <a:r>
              <a:rPr lang="en-US" dirty="0" smtClean="0">
                <a:hlinkClick r:id="rId11" action="ppaction://hlinkfile"/>
              </a:rPr>
              <a:t>computer</a:t>
            </a:r>
            <a:r>
              <a:rPr lang="en-US" dirty="0" smtClean="0"/>
              <a:t> </a:t>
            </a:r>
            <a:r>
              <a:rPr lang="en-US" dirty="0" smtClean="0">
                <a:hlinkClick r:id="rId12" action="ppaction://hlinkfile"/>
              </a:rPr>
              <a:t>virus</a:t>
            </a:r>
            <a:r>
              <a:rPr lang="en-US" dirty="0" smtClean="0"/>
              <a:t> </a:t>
            </a:r>
            <a:r>
              <a:rPr lang="en-US" dirty="0" smtClean="0">
                <a:hlinkClick r:id="rId13" action="ppaction://hlinkfile"/>
              </a:rPr>
              <a:t>go</a:t>
            </a:r>
            <a:r>
              <a:rPr lang="en-US" dirty="0" smtClean="0"/>
              <a:t> </a:t>
            </a:r>
            <a:r>
              <a:rPr lang="en-US" dirty="0" smtClean="0">
                <a:hlinkClick r:id="rId14" action="ppaction://hlinkfile"/>
              </a:rPr>
              <a:t>back</a:t>
            </a:r>
            <a:r>
              <a:rPr lang="en-US" dirty="0" smtClean="0"/>
              <a:t> </a:t>
            </a:r>
            <a:r>
              <a:rPr lang="en-US" dirty="0" smtClean="0">
                <a:hlinkClick r:id="rId15" action="ppaction://hlinkfile"/>
              </a:rPr>
              <a:t>to</a:t>
            </a:r>
            <a:r>
              <a:rPr lang="en-US" dirty="0" smtClean="0"/>
              <a:t> 1949, </a:t>
            </a:r>
            <a:r>
              <a:rPr lang="en-US" dirty="0" smtClean="0">
                <a:hlinkClick r:id="rId16" action="ppaction://hlinkfile"/>
              </a:rPr>
              <a:t>when</a:t>
            </a:r>
            <a:r>
              <a:rPr lang="en-US" dirty="0" smtClean="0"/>
              <a:t> </a:t>
            </a:r>
            <a:r>
              <a:rPr lang="en-US" dirty="0" smtClean="0">
                <a:hlinkClick r:id="rId11" action="ppaction://hlinkfile"/>
              </a:rPr>
              <a:t>computer</a:t>
            </a:r>
            <a:r>
              <a:rPr lang="en-US" dirty="0" smtClean="0"/>
              <a:t> </a:t>
            </a:r>
            <a:r>
              <a:rPr lang="en-US" dirty="0" smtClean="0">
                <a:hlinkClick r:id="rId17" action="ppaction://hlinkfile"/>
              </a:rPr>
              <a:t>pioneer</a:t>
            </a:r>
            <a:r>
              <a:rPr lang="en-US" dirty="0" smtClean="0"/>
              <a:t> </a:t>
            </a:r>
            <a:r>
              <a:rPr lang="en-US" dirty="0" smtClean="0">
                <a:hlinkClick r:id="rId18" action="ppaction://hlinkfile"/>
              </a:rPr>
              <a:t>John</a:t>
            </a:r>
            <a:r>
              <a:rPr lang="en-US" dirty="0" smtClean="0"/>
              <a:t> </a:t>
            </a:r>
            <a:r>
              <a:rPr lang="en-US" dirty="0" smtClean="0">
                <a:hlinkClick r:id="rId19" action="ppaction://hlinkfile"/>
              </a:rPr>
              <a:t>von</a:t>
            </a:r>
            <a:r>
              <a:rPr lang="en-US" dirty="0" smtClean="0"/>
              <a:t> </a:t>
            </a:r>
            <a:r>
              <a:rPr lang="en-US" dirty="0" smtClean="0">
                <a:hlinkClick r:id="rId20" action="ppaction://hlinkfile"/>
              </a:rPr>
              <a:t>Neumann</a:t>
            </a:r>
            <a:r>
              <a:rPr lang="en-US" dirty="0" smtClean="0"/>
              <a:t> </a:t>
            </a:r>
            <a:r>
              <a:rPr lang="en-US" dirty="0" smtClean="0">
                <a:hlinkClick r:id="rId21" action="ppaction://hlinkfile"/>
              </a:rPr>
              <a:t>presented</a:t>
            </a:r>
            <a:r>
              <a:rPr lang="en-US" dirty="0" smtClean="0"/>
              <a:t> </a:t>
            </a:r>
            <a:r>
              <a:rPr lang="en-US" dirty="0" smtClean="0">
                <a:hlinkClick r:id="rId22" action="ppaction://hlinkfile"/>
              </a:rPr>
              <a:t>a</a:t>
            </a:r>
            <a:r>
              <a:rPr lang="en-US" dirty="0" smtClean="0"/>
              <a:t> </a:t>
            </a:r>
            <a:r>
              <a:rPr lang="en-US" dirty="0" smtClean="0">
                <a:hlinkClick r:id="rId23" action="ppaction://hlinkfile"/>
              </a:rPr>
              <a:t>paper</a:t>
            </a:r>
            <a:r>
              <a:rPr lang="en-US" dirty="0" smtClean="0"/>
              <a:t> </a:t>
            </a:r>
            <a:r>
              <a:rPr lang="en-US" dirty="0" smtClean="0">
                <a:hlinkClick r:id="rId24" action="ppaction://hlinkfile"/>
              </a:rPr>
              <a:t>on</a:t>
            </a:r>
            <a:r>
              <a:rPr lang="en-US" dirty="0" smtClean="0"/>
              <a:t> </a:t>
            </a:r>
            <a:r>
              <a:rPr lang="en-US" dirty="0" smtClean="0">
                <a:hlinkClick r:id="rId9" action="ppaction://hlinkfile"/>
              </a:rPr>
              <a:t>the</a:t>
            </a:r>
            <a:r>
              <a:rPr lang="en-US" dirty="0" smtClean="0"/>
              <a:t> “Theory </a:t>
            </a:r>
            <a:r>
              <a:rPr lang="en-US" dirty="0" smtClean="0">
                <a:hlinkClick r:id="rId3" action="ppaction://hlinkfile"/>
              </a:rPr>
              <a:t>and</a:t>
            </a:r>
            <a:r>
              <a:rPr lang="en-US" dirty="0" smtClean="0"/>
              <a:t> </a:t>
            </a:r>
            <a:r>
              <a:rPr lang="en-US" dirty="0" smtClean="0">
                <a:hlinkClick r:id="rId4" action="ppaction://hlinkfile"/>
              </a:rPr>
              <a:t>Organization</a:t>
            </a:r>
            <a:r>
              <a:rPr lang="en-US" dirty="0" smtClean="0"/>
              <a:t> </a:t>
            </a:r>
            <a:r>
              <a:rPr lang="en-US" dirty="0" smtClean="0">
                <a:hlinkClick r:id="rId5" action="ppaction://hlinkfile"/>
              </a:rPr>
              <a:t>of</a:t>
            </a:r>
            <a:r>
              <a:rPr lang="en-US" dirty="0" smtClean="0"/>
              <a:t> </a:t>
            </a:r>
            <a:r>
              <a:rPr lang="en-US" dirty="0" smtClean="0">
                <a:hlinkClick r:id="rId6" action="ppaction://hlinkfile"/>
              </a:rPr>
              <a:t>Complicated</a:t>
            </a:r>
            <a:r>
              <a:rPr lang="en-US" dirty="0" smtClean="0"/>
              <a:t> Automata”, </a:t>
            </a:r>
            <a:r>
              <a:rPr lang="en-US" dirty="0" smtClean="0">
                <a:hlinkClick r:id="rId25" action="ppaction://hlinkfile"/>
              </a:rPr>
              <a:t>in</a:t>
            </a:r>
            <a:r>
              <a:rPr lang="en-US" dirty="0" smtClean="0"/>
              <a:t> </a:t>
            </a:r>
            <a:r>
              <a:rPr lang="en-US" dirty="0" smtClean="0">
                <a:hlinkClick r:id="rId26" action="ppaction://hlinkfile"/>
              </a:rPr>
              <a:t>which</a:t>
            </a:r>
            <a:r>
              <a:rPr lang="en-US" dirty="0" smtClean="0"/>
              <a:t> </a:t>
            </a:r>
            <a:r>
              <a:rPr lang="en-US" dirty="0" smtClean="0">
                <a:hlinkClick r:id="rId27" action="ppaction://hlinkfile"/>
              </a:rPr>
              <a:t>he</a:t>
            </a:r>
            <a:r>
              <a:rPr lang="en-US" dirty="0" smtClean="0"/>
              <a:t> </a:t>
            </a:r>
            <a:r>
              <a:rPr lang="en-US" dirty="0" smtClean="0">
                <a:hlinkClick r:id="rId28" action="ppaction://hlinkfile"/>
              </a:rPr>
              <a:t>postulated</a:t>
            </a:r>
            <a:r>
              <a:rPr lang="en-US" dirty="0" smtClean="0"/>
              <a:t> </a:t>
            </a:r>
            <a:r>
              <a:rPr lang="en-US" dirty="0" smtClean="0">
                <a:hlinkClick r:id="rId29" action="ppaction://hlinkfile"/>
              </a:rPr>
              <a:t>that</a:t>
            </a:r>
            <a:r>
              <a:rPr lang="en-US" dirty="0" smtClean="0"/>
              <a:t> </a:t>
            </a:r>
            <a:r>
              <a:rPr lang="en-US" dirty="0" smtClean="0">
                <a:hlinkClick r:id="rId22" action="ppaction://hlinkfile"/>
              </a:rPr>
              <a:t>a</a:t>
            </a:r>
            <a:r>
              <a:rPr lang="en-US" dirty="0" smtClean="0"/>
              <a:t> </a:t>
            </a:r>
            <a:r>
              <a:rPr lang="en-US" dirty="0" smtClean="0">
                <a:hlinkClick r:id="rId11" action="ppaction://hlinkfile"/>
              </a:rPr>
              <a:t>computer</a:t>
            </a:r>
            <a:r>
              <a:rPr lang="en-US" dirty="0" smtClean="0"/>
              <a:t> </a:t>
            </a:r>
            <a:r>
              <a:rPr lang="en-US" dirty="0" smtClean="0">
                <a:hlinkClick r:id="rId30" action="ppaction://hlinkfile"/>
              </a:rPr>
              <a:t>program</a:t>
            </a:r>
            <a:r>
              <a:rPr lang="en-US" dirty="0" smtClean="0"/>
              <a:t> </a:t>
            </a:r>
            <a:r>
              <a:rPr lang="en-US" dirty="0" smtClean="0">
                <a:hlinkClick r:id="rId31" action="ppaction://hlinkfile"/>
              </a:rPr>
              <a:t>could</a:t>
            </a:r>
            <a:r>
              <a:rPr lang="en-US" dirty="0" smtClean="0"/>
              <a:t> </a:t>
            </a:r>
            <a:r>
              <a:rPr lang="en-US" dirty="0" smtClean="0">
                <a:hlinkClick r:id="rId32" action="ppaction://hlinkfile"/>
              </a:rPr>
              <a:t>reproduce</a:t>
            </a:r>
            <a:endParaRPr lang="en-US" altLang="zh-CN" dirty="0" smtClean="0"/>
          </a:p>
          <a:p>
            <a:pPr>
              <a:defRPr/>
            </a:pPr>
            <a:endParaRPr lang="en-US" altLang="zh-CN" dirty="0" smtClean="0"/>
          </a:p>
          <a:p>
            <a:pPr eaLnBrk="1" hangingPunct="1">
              <a:defRPr/>
            </a:pPr>
            <a:r>
              <a:rPr lang="zh-CN" altLang="en-US" dirty="0" smtClean="0"/>
              <a:t>早在</a:t>
            </a:r>
            <a:r>
              <a:rPr lang="en-US" altLang="zh-CN" dirty="0" smtClean="0"/>
              <a:t>1949</a:t>
            </a:r>
            <a:r>
              <a:rPr lang="zh-CN" altLang="en-US" dirty="0" smtClean="0"/>
              <a:t>年</a:t>
            </a:r>
            <a:r>
              <a:rPr lang="en-US" altLang="zh-CN" dirty="0" smtClean="0"/>
              <a:t>, </a:t>
            </a:r>
            <a:r>
              <a:rPr lang="zh-CN" altLang="en-US" dirty="0" smtClean="0"/>
              <a:t>也就是第一部商用计算机出现的几年以前</a:t>
            </a:r>
            <a:r>
              <a:rPr lang="en-US" altLang="zh-CN" dirty="0" smtClean="0"/>
              <a:t>, </a:t>
            </a:r>
            <a:r>
              <a:rPr lang="zh-CN" altLang="en-US" dirty="0" smtClean="0"/>
              <a:t>电子计算机的先驱者、美籍匈牙利科学家冯</a:t>
            </a:r>
            <a:r>
              <a:rPr lang="en-US" altLang="zh-CN" dirty="0" smtClean="0"/>
              <a:t>·</a:t>
            </a:r>
            <a:r>
              <a:rPr lang="zh-CN" altLang="en-US" dirty="0" smtClean="0"/>
              <a:t>诺伊曼</a:t>
            </a:r>
            <a:r>
              <a:rPr lang="en-US" altLang="zh-CN" dirty="0" smtClean="0"/>
              <a:t>(John Von Neumann)</a:t>
            </a:r>
            <a:r>
              <a:rPr lang="zh-CN" altLang="en-US" dirty="0" smtClean="0"/>
              <a:t>，就在他的一篇论文</a:t>
            </a:r>
            <a:r>
              <a:rPr lang="en-US" altLang="zh-CN" dirty="0" smtClean="0"/>
              <a:t>《</a:t>
            </a:r>
            <a:r>
              <a:rPr lang="zh-CN" altLang="en-US" dirty="0" smtClean="0"/>
              <a:t>复杂自动装置的理论及组织的进化</a:t>
            </a:r>
            <a:r>
              <a:rPr lang="en-US" altLang="zh-CN" dirty="0" smtClean="0"/>
              <a:t>》</a:t>
            </a:r>
            <a:r>
              <a:rPr lang="zh-CN" altLang="en-US" dirty="0" smtClean="0"/>
              <a:t>中</a:t>
            </a:r>
            <a:r>
              <a:rPr lang="en-US" altLang="zh-CN" dirty="0" smtClean="0"/>
              <a:t>, </a:t>
            </a:r>
            <a:r>
              <a:rPr lang="zh-CN" altLang="en-US" dirty="0" smtClean="0"/>
              <a:t>勾勒出了病毒程序的蓝图。</a:t>
            </a:r>
            <a:endParaRPr lang="zh-CN" altLang="en-US" dirty="0" smtClean="0"/>
          </a:p>
          <a:p>
            <a:pPr eaLnBrk="1" hangingPunct="1">
              <a:defRPr/>
            </a:pPr>
            <a:r>
              <a:rPr lang="zh-CN" altLang="en-US" dirty="0" smtClean="0"/>
              <a:t>这一思想在当时是非常超前的，同时代的绝大部份计算机专家都无法想象这种能够自我繁殖的程序是什么样子。只有少数几个科学家开始默默地研究冯</a:t>
            </a:r>
            <a:r>
              <a:rPr lang="en-US" altLang="zh-CN" dirty="0" smtClean="0"/>
              <a:t>·</a:t>
            </a:r>
            <a:r>
              <a:rPr lang="zh-CN" altLang="en-US" dirty="0" smtClean="0"/>
              <a:t>诺伊曼所提出的概念。 </a:t>
            </a:r>
            <a:endParaRPr lang="zh-CN" altLang="en-US" dirty="0" smtClean="0"/>
          </a:p>
          <a:p>
            <a:pPr>
              <a:defRPr/>
            </a:pPr>
            <a:endParaRPr lang="en-US" altLang="zh-CN" dirty="0" smtClean="0"/>
          </a:p>
          <a:p>
            <a:pPr>
              <a:defRPr/>
            </a:pPr>
            <a:endParaRPr lang="en-US" altLang="zh-CN" dirty="0" smtClean="0"/>
          </a:p>
          <a:p>
            <a:pPr>
              <a:defRPr/>
            </a:pPr>
            <a:r>
              <a:rPr lang="en-US" altLang="zh-CN" dirty="0" smtClean="0"/>
              <a:t>http://baike.baidu.com/view/54300.htm</a:t>
            </a:r>
            <a:endParaRPr lang="en-US" altLang="zh-CN" dirty="0" smtClean="0"/>
          </a:p>
          <a:p>
            <a:pPr>
              <a:defRPr/>
            </a:pPr>
            <a:endParaRPr lang="en-US" altLang="zh-CN" dirty="0" smtClean="0"/>
          </a:p>
          <a:p>
            <a:pPr>
              <a:defRPr/>
            </a:pPr>
            <a:endParaRPr lang="en-US" altLang="zh-CN" dirty="0" smtClean="0"/>
          </a:p>
          <a:p>
            <a:pPr>
              <a:defRPr/>
            </a:pPr>
            <a:endParaRPr lang="en-US" altLang="zh-CN" dirty="0" smtClean="0"/>
          </a:p>
          <a:p>
            <a:pPr>
              <a:defRPr/>
            </a:pPr>
            <a:r>
              <a:rPr lang="en-US" altLang="zh-CN" dirty="0" smtClean="0"/>
              <a:t>1903</a:t>
            </a:r>
            <a:r>
              <a:rPr lang="zh-CN" altLang="en-US" dirty="0" smtClean="0"/>
              <a:t>年</a:t>
            </a:r>
            <a:r>
              <a:rPr lang="en-US" altLang="zh-CN" dirty="0" smtClean="0"/>
              <a:t>12</a:t>
            </a:r>
            <a:r>
              <a:rPr lang="zh-CN" altLang="en-US" dirty="0" smtClean="0"/>
              <a:t>月</a:t>
            </a:r>
            <a:r>
              <a:rPr lang="en-US" altLang="zh-CN" dirty="0" smtClean="0"/>
              <a:t>28</a:t>
            </a:r>
            <a:r>
              <a:rPr lang="zh-CN" altLang="en-US" dirty="0" smtClean="0"/>
              <a:t>日，在布达佩斯诞生了一位神童，这不仅给这个家庭带来了巨大的喜悦，也值得整个计算机界去纪念。正是他，开创了现代计算机理论，其体系结构沿用至今，而且他早在</a:t>
            </a:r>
            <a:r>
              <a:rPr lang="en-US" altLang="zh-CN" dirty="0" smtClean="0"/>
              <a:t>40</a:t>
            </a:r>
            <a:r>
              <a:rPr lang="zh-CN" altLang="en-US" dirty="0" smtClean="0"/>
              <a:t>年代就已预见到计算机建模和仿真技术对当代计算机将产生的意义深远的影响。他，就是约翰</a:t>
            </a:r>
            <a:r>
              <a:rPr lang="en-US" altLang="zh-CN" dirty="0" smtClean="0"/>
              <a:t>·</a:t>
            </a:r>
            <a:r>
              <a:rPr lang="zh-CN" altLang="en-US" dirty="0" smtClean="0"/>
              <a:t>冯</a:t>
            </a:r>
            <a:r>
              <a:rPr lang="en-US" altLang="zh-CN" dirty="0" smtClean="0"/>
              <a:t>·</a:t>
            </a:r>
            <a:r>
              <a:rPr lang="zh-CN" altLang="en-US" dirty="0" smtClean="0"/>
              <a:t>诺依曼（</a:t>
            </a:r>
            <a:r>
              <a:rPr lang="en-US" altLang="zh-CN" dirty="0" smtClean="0"/>
              <a:t>John Von Neumann</a:t>
            </a:r>
            <a:r>
              <a:rPr lang="zh-CN" altLang="en-US" dirty="0" smtClean="0"/>
              <a:t>）。</a:t>
            </a:r>
            <a:br>
              <a:rPr lang="zh-CN" altLang="en-US" dirty="0" smtClean="0"/>
            </a:br>
            <a:endParaRPr lang="zh-CN" altLang="en-US" dirty="0" smtClean="0"/>
          </a:p>
          <a:p>
            <a:pPr>
              <a:defRPr/>
            </a:pPr>
            <a:r>
              <a:rPr lang="zh-CN" altLang="en-US" dirty="0" smtClean="0"/>
              <a:t>　　约翰</a:t>
            </a:r>
            <a:r>
              <a:rPr lang="en-US" altLang="zh-CN" dirty="0" smtClean="0"/>
              <a:t>·</a:t>
            </a:r>
            <a:r>
              <a:rPr lang="zh-CN" altLang="en-US" dirty="0" smtClean="0"/>
              <a:t>冯</a:t>
            </a:r>
            <a:r>
              <a:rPr lang="en-US" altLang="zh-CN" dirty="0" smtClean="0"/>
              <a:t>·</a:t>
            </a:r>
            <a:r>
              <a:rPr lang="zh-CN" altLang="en-US" dirty="0" smtClean="0"/>
              <a:t>诺依曼 （ </a:t>
            </a:r>
            <a:r>
              <a:rPr lang="en-US" altLang="zh-CN" dirty="0" smtClean="0"/>
              <a:t>John Von Neumann</a:t>
            </a:r>
            <a:r>
              <a:rPr lang="zh-CN" altLang="en-US" dirty="0" smtClean="0"/>
              <a:t>，</a:t>
            </a:r>
            <a:r>
              <a:rPr lang="en-US" altLang="zh-CN" dirty="0" smtClean="0"/>
              <a:t>1903</a:t>
            </a:r>
            <a:r>
              <a:rPr lang="zh-CN" altLang="en-US" dirty="0" smtClean="0"/>
              <a:t>－</a:t>
            </a:r>
            <a:r>
              <a:rPr lang="en-US" altLang="zh-CN" dirty="0" smtClean="0"/>
              <a:t>1957</a:t>
            </a:r>
            <a:r>
              <a:rPr lang="zh-CN" altLang="en-US" dirty="0" smtClean="0"/>
              <a:t>），美藉</a:t>
            </a:r>
            <a:r>
              <a:rPr lang="zh-CN" altLang="en-US" dirty="0" smtClean="0">
                <a:hlinkClick r:id="rId33" action="ppaction://hlinkfile"/>
              </a:rPr>
              <a:t>匈牙利</a:t>
            </a:r>
            <a:r>
              <a:rPr lang="zh-CN" altLang="en-US" dirty="0" smtClean="0"/>
              <a:t>人，</a:t>
            </a:r>
            <a:r>
              <a:rPr lang="en-US" altLang="zh-CN" dirty="0" smtClean="0"/>
              <a:t>1903</a:t>
            </a:r>
            <a:r>
              <a:rPr lang="zh-CN" altLang="en-US" dirty="0" smtClean="0"/>
              <a:t>年</a:t>
            </a:r>
            <a:r>
              <a:rPr lang="en-US" altLang="zh-CN" dirty="0" smtClean="0"/>
              <a:t>12</a:t>
            </a:r>
            <a:r>
              <a:rPr lang="zh-CN" altLang="en-US" dirty="0" smtClean="0"/>
              <a:t>月</a:t>
            </a:r>
            <a:r>
              <a:rPr lang="en-US" altLang="zh-CN" dirty="0" smtClean="0"/>
              <a:t>28</a:t>
            </a:r>
            <a:r>
              <a:rPr lang="zh-CN" altLang="en-US" dirty="0" smtClean="0"/>
              <a:t>日生于匈牙利的</a:t>
            </a:r>
            <a:r>
              <a:rPr lang="zh-CN" altLang="en-US" dirty="0" smtClean="0">
                <a:hlinkClick r:id="rId34" action="ppaction://hlinkfile"/>
              </a:rPr>
              <a:t>布达佩斯</a:t>
            </a:r>
            <a:r>
              <a:rPr lang="zh-CN" altLang="en-US" dirty="0" smtClean="0"/>
              <a:t>，父亲是一个</a:t>
            </a:r>
            <a:r>
              <a:rPr lang="zh-CN" altLang="en-US" dirty="0" smtClean="0">
                <a:hlinkClick r:id="rId35" action="ppaction://hlinkfile"/>
              </a:rPr>
              <a:t>银行</a:t>
            </a:r>
            <a:r>
              <a:rPr lang="zh-CN" altLang="en-US" dirty="0" smtClean="0"/>
              <a:t>家，家境富裕，十分注意对孩子的</a:t>
            </a:r>
            <a:r>
              <a:rPr lang="zh-CN" altLang="en-US" dirty="0" smtClean="0">
                <a:hlinkClick r:id="rId36" action="ppaction://hlinkfile"/>
              </a:rPr>
              <a:t>教育</a:t>
            </a:r>
            <a:r>
              <a:rPr lang="zh-CN" altLang="en-US" dirty="0" smtClean="0"/>
              <a:t>．冯</a:t>
            </a:r>
            <a:r>
              <a:rPr lang="en-US" altLang="zh-CN" dirty="0" smtClean="0"/>
              <a:t>·</a:t>
            </a:r>
            <a:r>
              <a:rPr lang="zh-CN" altLang="en-US" dirty="0" smtClean="0"/>
              <a:t>诺依曼从小聪颖过人，兴趣广泛，读书过目不忘．据说他</a:t>
            </a:r>
            <a:r>
              <a:rPr lang="en-US" altLang="zh-CN" dirty="0" smtClean="0"/>
              <a:t>6</a:t>
            </a:r>
            <a:r>
              <a:rPr lang="zh-CN" altLang="en-US" dirty="0" smtClean="0"/>
              <a:t>岁时就能用古</a:t>
            </a:r>
            <a:r>
              <a:rPr lang="zh-CN" altLang="en-US" dirty="0" smtClean="0">
                <a:hlinkClick r:id="rId37" action="ppaction://hlinkfile"/>
              </a:rPr>
              <a:t>希腊</a:t>
            </a:r>
            <a:r>
              <a:rPr lang="zh-CN" altLang="en-US" dirty="0" smtClean="0"/>
              <a:t>语同父亲闲谈，一生掌握了七种语言．最擅</a:t>
            </a:r>
            <a:r>
              <a:rPr lang="zh-CN" altLang="en-US" dirty="0" smtClean="0">
                <a:hlinkClick r:id="rId38" action="ppaction://hlinkfile"/>
              </a:rPr>
              <a:t>德语</a:t>
            </a:r>
            <a:r>
              <a:rPr lang="zh-CN" altLang="en-US" dirty="0" smtClean="0"/>
              <a:t>，可在他用德语思考种种设想时，又能以阅读的速度译成</a:t>
            </a:r>
            <a:r>
              <a:rPr lang="zh-CN" altLang="en-US" dirty="0" smtClean="0">
                <a:hlinkClick r:id="rId39" action="ppaction://hlinkfile"/>
              </a:rPr>
              <a:t>英语</a:t>
            </a:r>
            <a:r>
              <a:rPr lang="zh-CN" altLang="en-US" dirty="0" smtClean="0"/>
              <a:t>．他对读过的</a:t>
            </a:r>
            <a:r>
              <a:rPr lang="zh-CN" altLang="en-US" dirty="0" smtClean="0">
                <a:hlinkClick r:id="rId40" action="ppaction://hlinkfile"/>
              </a:rPr>
              <a:t>书籍</a:t>
            </a:r>
            <a:r>
              <a:rPr lang="zh-CN" altLang="en-US" dirty="0" smtClean="0"/>
              <a:t>和</a:t>
            </a:r>
            <a:r>
              <a:rPr lang="zh-CN" altLang="en-US" dirty="0" smtClean="0">
                <a:hlinkClick r:id="rId41" action="ppaction://hlinkfile"/>
              </a:rPr>
              <a:t>论文</a:t>
            </a:r>
            <a:r>
              <a:rPr lang="zh-CN" altLang="en-US" dirty="0" smtClean="0"/>
              <a:t>．能很快一句不差地将内容复述出来，而且若干年之后，仍可如此．</a:t>
            </a:r>
            <a:r>
              <a:rPr lang="en-US" altLang="zh-CN" dirty="0" smtClean="0"/>
              <a:t>1911</a:t>
            </a:r>
            <a:r>
              <a:rPr lang="zh-CN" altLang="en-US" dirty="0" smtClean="0"/>
              <a:t>年一</a:t>
            </a:r>
            <a:r>
              <a:rPr lang="en-US" altLang="zh-CN" dirty="0" smtClean="0"/>
              <a:t>1921</a:t>
            </a:r>
            <a:r>
              <a:rPr lang="zh-CN" altLang="en-US" dirty="0" smtClean="0"/>
              <a:t>年，冯</a:t>
            </a:r>
            <a:r>
              <a:rPr lang="en-US" altLang="zh-CN" dirty="0" smtClean="0"/>
              <a:t>·</a:t>
            </a:r>
            <a:r>
              <a:rPr lang="zh-CN" altLang="en-US" dirty="0" smtClean="0"/>
              <a:t>诺依曼在布达佩斯的卢瑟伦中学读书期间，就崭露头角而深受老师的器重．在费克特老师的个别指导下并合作发表了第一篇数学论文，此时冯</a:t>
            </a:r>
            <a:r>
              <a:rPr lang="en-US" altLang="zh-CN" dirty="0" smtClean="0"/>
              <a:t>·</a:t>
            </a:r>
            <a:r>
              <a:rPr lang="zh-CN" altLang="en-US" dirty="0" smtClean="0"/>
              <a:t>诺依曼还不到</a:t>
            </a:r>
            <a:r>
              <a:rPr lang="en-US" altLang="zh-CN" dirty="0" smtClean="0"/>
              <a:t>18</a:t>
            </a:r>
            <a:r>
              <a:rPr lang="zh-CN" altLang="en-US" dirty="0" smtClean="0"/>
              <a:t>岁．</a:t>
            </a:r>
            <a:r>
              <a:rPr lang="en-US" altLang="zh-CN" dirty="0" smtClean="0"/>
              <a:t>1921</a:t>
            </a:r>
            <a:r>
              <a:rPr lang="zh-CN" altLang="en-US" dirty="0" smtClean="0"/>
              <a:t>年一</a:t>
            </a:r>
            <a:r>
              <a:rPr lang="en-US" altLang="zh-CN" dirty="0" smtClean="0"/>
              <a:t>1923</a:t>
            </a:r>
            <a:r>
              <a:rPr lang="zh-CN" altLang="en-US" dirty="0" smtClean="0"/>
              <a:t>年在</a:t>
            </a:r>
            <a:r>
              <a:rPr lang="zh-CN" altLang="en-US" dirty="0" smtClean="0">
                <a:hlinkClick r:id="rId42" action="ppaction://hlinkfile"/>
              </a:rPr>
              <a:t>苏黎世大学</a:t>
            </a:r>
            <a:r>
              <a:rPr lang="zh-CN" altLang="en-US" dirty="0" smtClean="0"/>
              <a:t>学习．很快又在</a:t>
            </a:r>
            <a:r>
              <a:rPr lang="en-US" altLang="zh-CN" dirty="0" smtClean="0"/>
              <a:t>1926</a:t>
            </a:r>
            <a:r>
              <a:rPr lang="zh-CN" altLang="en-US" dirty="0" smtClean="0"/>
              <a:t>年以优异的成绩获得了布达佩斯大学</a:t>
            </a:r>
            <a:r>
              <a:rPr lang="zh-CN" altLang="en-US" dirty="0" smtClean="0">
                <a:hlinkClick r:id="rId43" action="ppaction://hlinkfile"/>
              </a:rPr>
              <a:t>数学</a:t>
            </a:r>
            <a:r>
              <a:rPr lang="zh-CN" altLang="en-US" dirty="0" smtClean="0"/>
              <a:t>博士学位，此时冯</a:t>
            </a:r>
            <a:r>
              <a:rPr lang="en-US" altLang="zh-CN" dirty="0" smtClean="0"/>
              <a:t>·</a:t>
            </a:r>
            <a:r>
              <a:rPr lang="zh-CN" altLang="en-US" dirty="0" smtClean="0"/>
              <a:t>诺依曼年仅</a:t>
            </a:r>
            <a:r>
              <a:rPr lang="en-US" altLang="zh-CN" dirty="0" smtClean="0"/>
              <a:t>22</a:t>
            </a:r>
            <a:r>
              <a:rPr lang="zh-CN" altLang="en-US" dirty="0" smtClean="0"/>
              <a:t>岁．</a:t>
            </a:r>
            <a:r>
              <a:rPr lang="en-US" altLang="zh-CN" dirty="0" smtClean="0"/>
              <a:t>1927</a:t>
            </a:r>
            <a:r>
              <a:rPr lang="zh-CN" altLang="en-US" dirty="0" smtClean="0"/>
              <a:t>年一</a:t>
            </a:r>
            <a:r>
              <a:rPr lang="en-US" altLang="zh-CN" dirty="0" smtClean="0"/>
              <a:t>1929</a:t>
            </a:r>
            <a:r>
              <a:rPr lang="zh-CN" altLang="en-US" dirty="0" smtClean="0"/>
              <a:t>年冯</a:t>
            </a:r>
            <a:r>
              <a:rPr lang="en-US" altLang="zh-CN" dirty="0" smtClean="0"/>
              <a:t>·</a:t>
            </a:r>
            <a:r>
              <a:rPr lang="zh-CN" altLang="en-US" dirty="0" smtClean="0"/>
              <a:t>诺依曼相继在</a:t>
            </a:r>
            <a:r>
              <a:rPr lang="zh-CN" altLang="en-US" dirty="0" smtClean="0">
                <a:hlinkClick r:id="rId44" action="ppaction://hlinkfile"/>
              </a:rPr>
              <a:t>柏林大学</a:t>
            </a:r>
            <a:r>
              <a:rPr lang="zh-CN" altLang="en-US" dirty="0" smtClean="0"/>
              <a:t>和</a:t>
            </a:r>
            <a:r>
              <a:rPr lang="zh-CN" altLang="en-US" dirty="0" smtClean="0">
                <a:hlinkClick r:id="rId45" action="ppaction://hlinkfile"/>
              </a:rPr>
              <a:t>汉堡大学</a:t>
            </a:r>
            <a:r>
              <a:rPr lang="zh-CN" altLang="en-US" dirty="0" smtClean="0"/>
              <a:t>担任数学讲师。</a:t>
            </a:r>
            <a:r>
              <a:rPr lang="en-US" altLang="zh-CN" dirty="0" smtClean="0"/>
              <a:t>1930</a:t>
            </a:r>
            <a:r>
              <a:rPr lang="zh-CN" altLang="en-US" dirty="0" smtClean="0"/>
              <a:t>年接受了</a:t>
            </a:r>
            <a:r>
              <a:rPr lang="zh-CN" altLang="en-US" dirty="0" smtClean="0">
                <a:hlinkClick r:id="rId46" action="ppaction://hlinkfile"/>
              </a:rPr>
              <a:t>普林斯顿大学</a:t>
            </a:r>
            <a:r>
              <a:rPr lang="zh-CN" altLang="en-US" dirty="0" smtClean="0"/>
              <a:t>客座教授的职位，西渡</a:t>
            </a:r>
            <a:r>
              <a:rPr lang="zh-CN" altLang="en-US" dirty="0" smtClean="0">
                <a:hlinkClick r:id="rId47" action="ppaction://hlinkfile"/>
              </a:rPr>
              <a:t>美国</a:t>
            </a:r>
            <a:r>
              <a:rPr lang="zh-CN" altLang="en-US" dirty="0" smtClean="0"/>
              <a:t>．</a:t>
            </a:r>
            <a:r>
              <a:rPr lang="en-US" altLang="zh-CN" dirty="0" smtClean="0"/>
              <a:t>1931</a:t>
            </a:r>
            <a:r>
              <a:rPr lang="zh-CN" altLang="en-US" dirty="0" smtClean="0"/>
              <a:t>年他成为美国普林斯顿大学的第一批终身教授，那时，他还不到</a:t>
            </a:r>
            <a:r>
              <a:rPr lang="en-US" altLang="zh-CN" dirty="0" smtClean="0"/>
              <a:t>30</a:t>
            </a:r>
            <a:r>
              <a:rPr lang="zh-CN" altLang="en-US" dirty="0" smtClean="0"/>
              <a:t>岁。</a:t>
            </a:r>
            <a:r>
              <a:rPr lang="en-US" altLang="zh-CN" dirty="0" smtClean="0"/>
              <a:t>1933</a:t>
            </a:r>
            <a:r>
              <a:rPr lang="zh-CN" altLang="en-US" dirty="0" smtClean="0"/>
              <a:t>年转到该校的高级研究所，成为最初六位教授之一，并在那里工作了一生． 冯</a:t>
            </a:r>
            <a:r>
              <a:rPr lang="en-US" altLang="zh-CN" dirty="0" smtClean="0"/>
              <a:t>·</a:t>
            </a:r>
            <a:r>
              <a:rPr lang="zh-CN" altLang="en-US" dirty="0" smtClean="0"/>
              <a:t>诺依曼是普林斯顿大学、</a:t>
            </a:r>
            <a:r>
              <a:rPr lang="zh-CN" altLang="en-US" dirty="0" smtClean="0">
                <a:hlinkClick r:id="rId48" action="ppaction://hlinkfile"/>
              </a:rPr>
              <a:t>宾夕法尼亚大学</a:t>
            </a:r>
            <a:r>
              <a:rPr lang="zh-CN" altLang="en-US" dirty="0" smtClean="0"/>
              <a:t>、</a:t>
            </a:r>
            <a:r>
              <a:rPr lang="zh-CN" altLang="en-US" dirty="0" smtClean="0">
                <a:hlinkClick r:id="rId49" action="ppaction://hlinkfile"/>
              </a:rPr>
              <a:t>哈佛大学</a:t>
            </a:r>
            <a:r>
              <a:rPr lang="zh-CN" altLang="en-US" dirty="0" smtClean="0"/>
              <a:t>、伊斯坦堡大学、</a:t>
            </a:r>
            <a:r>
              <a:rPr lang="zh-CN" altLang="en-US" dirty="0" smtClean="0">
                <a:hlinkClick r:id="rId50" action="ppaction://hlinkfile"/>
              </a:rPr>
              <a:t>马里兰大学</a:t>
            </a:r>
            <a:r>
              <a:rPr lang="zh-CN" altLang="en-US" dirty="0" smtClean="0"/>
              <a:t>、</a:t>
            </a:r>
            <a:r>
              <a:rPr lang="zh-CN" altLang="en-US" dirty="0" smtClean="0">
                <a:hlinkClick r:id="rId51" action="ppaction://hlinkfile"/>
              </a:rPr>
              <a:t>哥伦比亚大学</a:t>
            </a:r>
            <a:r>
              <a:rPr lang="zh-CN" altLang="en-US" dirty="0" smtClean="0"/>
              <a:t>和慕尼黑高等技术学院等校的荣誉博士．他是</a:t>
            </a:r>
            <a:r>
              <a:rPr lang="zh-CN" altLang="en-US" dirty="0" smtClean="0">
                <a:hlinkClick r:id="rId52" action="ppaction://hlinkfile"/>
              </a:rPr>
              <a:t>美国国家科学院</a:t>
            </a:r>
            <a:r>
              <a:rPr lang="zh-CN" altLang="en-US" dirty="0" smtClean="0"/>
              <a:t>、秘鲁国立自然科学院和意大利国立林且学院等院的院士． </a:t>
            </a:r>
            <a:r>
              <a:rPr lang="en-US" altLang="zh-CN" dirty="0" smtClean="0"/>
              <a:t>1954</a:t>
            </a:r>
            <a:r>
              <a:rPr lang="zh-CN" altLang="en-US" dirty="0" smtClean="0"/>
              <a:t>年他任美国原子能委员会委员；</a:t>
            </a:r>
            <a:r>
              <a:rPr lang="en-US" altLang="zh-CN" dirty="0" smtClean="0"/>
              <a:t>1951</a:t>
            </a:r>
            <a:r>
              <a:rPr lang="zh-CN" altLang="en-US" dirty="0" smtClean="0"/>
              <a:t>年至</a:t>
            </a:r>
            <a:r>
              <a:rPr lang="en-US" altLang="zh-CN" dirty="0" smtClean="0"/>
              <a:t>1953</a:t>
            </a:r>
            <a:r>
              <a:rPr lang="zh-CN" altLang="en-US" dirty="0" smtClean="0"/>
              <a:t>年任美国数学会主席．</a:t>
            </a:r>
            <a:br>
              <a:rPr lang="zh-CN" altLang="en-US" dirty="0" smtClean="0"/>
            </a:br>
            <a:endParaRPr lang="zh-CN" altLang="en-US" dirty="0" smtClean="0"/>
          </a:p>
          <a:p>
            <a:pPr>
              <a:defRPr/>
            </a:pPr>
            <a:r>
              <a:rPr lang="zh-CN" altLang="en-US" dirty="0" smtClean="0"/>
              <a:t>　　</a:t>
            </a:r>
            <a:r>
              <a:rPr lang="en-US" altLang="zh-CN" dirty="0" smtClean="0"/>
              <a:t>1954</a:t>
            </a:r>
            <a:r>
              <a:rPr lang="zh-CN" altLang="en-US" dirty="0" smtClean="0"/>
              <a:t>年夏，冯</a:t>
            </a:r>
            <a:r>
              <a:rPr lang="en-US" altLang="zh-CN" dirty="0" smtClean="0"/>
              <a:t>·</a:t>
            </a:r>
            <a:r>
              <a:rPr lang="zh-CN" altLang="en-US" dirty="0" smtClean="0"/>
              <a:t>诺依曼被发现患有</a:t>
            </a:r>
            <a:r>
              <a:rPr lang="zh-CN" altLang="en-US" dirty="0" smtClean="0">
                <a:hlinkClick r:id="rId53" action="ppaction://hlinkfile"/>
              </a:rPr>
              <a:t>癌症</a:t>
            </a:r>
            <a:r>
              <a:rPr lang="zh-CN" altLang="en-US" dirty="0" smtClean="0"/>
              <a:t>，</a:t>
            </a:r>
            <a:r>
              <a:rPr lang="en-US" altLang="zh-CN" dirty="0" smtClean="0"/>
              <a:t>1957</a:t>
            </a:r>
            <a:r>
              <a:rPr lang="zh-CN" altLang="en-US" dirty="0" smtClean="0"/>
              <a:t>年</a:t>
            </a:r>
            <a:r>
              <a:rPr lang="en-US" altLang="zh-CN" dirty="0" smtClean="0"/>
              <a:t>2</a:t>
            </a:r>
            <a:r>
              <a:rPr lang="zh-CN" altLang="en-US" dirty="0" smtClean="0"/>
              <a:t>月</a:t>
            </a:r>
            <a:r>
              <a:rPr lang="en-US" altLang="zh-CN" dirty="0" smtClean="0"/>
              <a:t>8</a:t>
            </a:r>
            <a:r>
              <a:rPr lang="zh-CN" altLang="en-US" dirty="0" smtClean="0"/>
              <a:t>日，在</a:t>
            </a:r>
            <a:r>
              <a:rPr lang="zh-CN" altLang="en-US" dirty="0" smtClean="0">
                <a:hlinkClick r:id="rId54" action="ppaction://hlinkfile"/>
              </a:rPr>
              <a:t>华盛顿</a:t>
            </a:r>
            <a:r>
              <a:rPr lang="zh-CN" altLang="en-US" dirty="0" smtClean="0"/>
              <a:t>去世，终年</a:t>
            </a:r>
            <a:r>
              <a:rPr lang="en-US" altLang="zh-CN" dirty="0" smtClean="0"/>
              <a:t>54</a:t>
            </a:r>
            <a:r>
              <a:rPr lang="zh-CN" altLang="en-US" dirty="0" smtClean="0"/>
              <a:t>岁．</a:t>
            </a:r>
            <a:br>
              <a:rPr lang="zh-CN" altLang="en-US" dirty="0" smtClean="0"/>
            </a:br>
            <a:endParaRPr lang="zh-CN" altLang="en-US" dirty="0" smtClean="0"/>
          </a:p>
          <a:p>
            <a:pPr>
              <a:defRPr/>
            </a:pPr>
            <a:r>
              <a:rPr lang="zh-CN" altLang="en-US" dirty="0" smtClean="0"/>
              <a:t>　　最简单的来说 他的精髓贡献是</a:t>
            </a:r>
            <a:r>
              <a:rPr lang="en-US" altLang="zh-CN" dirty="0" smtClean="0"/>
              <a:t>2</a:t>
            </a:r>
            <a:r>
              <a:rPr lang="zh-CN" altLang="en-US" dirty="0" smtClean="0"/>
              <a:t>点：</a:t>
            </a:r>
            <a:r>
              <a:rPr lang="en-US" altLang="zh-CN" dirty="0" smtClean="0"/>
              <a:t>2</a:t>
            </a:r>
            <a:r>
              <a:rPr lang="zh-CN" altLang="en-US" dirty="0" smtClean="0"/>
              <a:t>进制思想与程序内存思想</a:t>
            </a:r>
            <a:br>
              <a:rPr lang="zh-CN" altLang="en-US" dirty="0" smtClean="0"/>
            </a:br>
            <a:endParaRPr lang="zh-CN" altLang="en-US" dirty="0"/>
          </a:p>
        </p:txBody>
      </p:sp>
      <p:sp>
        <p:nvSpPr>
          <p:cNvPr id="149508" name="灯片编号占位符 3"/>
          <p:cNvSpPr>
            <a:spLocks noGrp="1"/>
          </p:cNvSpPr>
          <p:nvPr>
            <p:ph type="sldNum" sz="quarter" idx="5"/>
          </p:nvPr>
        </p:nvSpPr>
        <p:spPr>
          <a:noFill/>
        </p:spPr>
        <p:txBody>
          <a:bodyPr/>
          <a:lstStyle/>
          <a:p>
            <a:fld id="{E94E0589-2EF0-4463-B602-E0743237899E}" type="slidenum">
              <a:rPr lang="en-US" altLang="zh-CN" smtClean="0">
                <a:latin typeface="Arial" panose="020B0604020202020204" pitchFamily="34" charset="0"/>
              </a:rPr>
            </a:fld>
            <a:endParaRPr lang="en-US" altLang="zh-CN" smtClean="0">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幻灯片图像占位符 1"/>
          <p:cNvSpPr>
            <a:spLocks noGrp="1" noRot="1" noChangeAspect="1" noTextEdit="1"/>
          </p:cNvSpPr>
          <p:nvPr>
            <p:ph type="sldImg"/>
          </p:nvPr>
        </p:nvSpPr>
        <p:spPr/>
      </p:sp>
      <p:sp>
        <p:nvSpPr>
          <p:cNvPr id="1167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lang="en-US" altLang="zh-CN" b="1" dirty="0" smtClean="0">
                <a:ea typeface="宋体" panose="02010600030101010101" pitchFamily="2" charset="-122"/>
              </a:rPr>
              <a:t>vied </a:t>
            </a:r>
            <a:r>
              <a:rPr lang="en-US" altLang="zh-CN" dirty="0" smtClean="0">
                <a:effectLst/>
              </a:rPr>
              <a:t>[</a:t>
            </a:r>
            <a:r>
              <a:rPr lang="en-US" altLang="zh-CN" dirty="0" err="1" smtClean="0">
                <a:effectLst/>
              </a:rPr>
              <a:t>vaɪd</a:t>
            </a:r>
            <a:r>
              <a:rPr lang="en-US" altLang="zh-CN" dirty="0" smtClean="0">
                <a:effectLst/>
              </a:rPr>
              <a:t>]</a:t>
            </a:r>
            <a:r>
              <a:rPr lang="zh-CN" altLang="en-US" dirty="0" smtClean="0">
                <a:effectLst/>
              </a:rPr>
              <a:t>争夺某事物</a:t>
            </a:r>
            <a:endParaRPr lang="en-US" altLang="zh-CN" dirty="0" smtClean="0">
              <a:effectLst/>
            </a:endParaRPr>
          </a:p>
          <a:p>
            <a:pPr marL="171450" indent="-171450" algn="just" eaLnBrk="1" hangingPunct="1">
              <a:buFont typeface="Arial" panose="020B0604020202020204" pitchFamily="34" charset="0"/>
              <a:buChar char="•"/>
            </a:pPr>
            <a:r>
              <a:rPr lang="en-US" altLang="zh-CN" dirty="0" smtClean="0">
                <a:ea typeface="宋体" panose="02010600030101010101" pitchFamily="2" charset="-122"/>
              </a:rPr>
              <a:t>Bell Labs employees </a:t>
            </a:r>
            <a:r>
              <a:rPr lang="en-US" altLang="zh-CN" dirty="0" smtClean="0">
                <a:solidFill>
                  <a:srgbClr val="C00000"/>
                </a:solidFill>
                <a:ea typeface="宋体" panose="02010600030101010101" pitchFamily="2" charset="-122"/>
              </a:rPr>
              <a:t>(Victor A. </a:t>
            </a:r>
            <a:r>
              <a:rPr lang="en-US" altLang="zh-CN" dirty="0" err="1" smtClean="0">
                <a:solidFill>
                  <a:srgbClr val="C00000"/>
                </a:solidFill>
                <a:ea typeface="宋体" panose="02010600030101010101" pitchFamily="2" charset="-122"/>
              </a:rPr>
              <a:t>Vyssotsky</a:t>
            </a:r>
            <a:r>
              <a:rPr lang="en-US" altLang="zh-CN" dirty="0" smtClean="0">
                <a:solidFill>
                  <a:srgbClr val="C00000"/>
                </a:solidFill>
                <a:ea typeface="宋体" panose="02010600030101010101" pitchFamily="2" charset="-122"/>
              </a:rPr>
              <a:t>, Robert </a:t>
            </a:r>
            <a:r>
              <a:rPr lang="en-US" altLang="zh-CN" dirty="0" err="1" smtClean="0">
                <a:solidFill>
                  <a:srgbClr val="C00000"/>
                </a:solidFill>
                <a:ea typeface="宋体" panose="02010600030101010101" pitchFamily="2" charset="-122"/>
              </a:rPr>
              <a:t>T.Morris</a:t>
            </a:r>
            <a:r>
              <a:rPr lang="en-US" altLang="zh-CN" dirty="0" smtClean="0">
                <a:solidFill>
                  <a:srgbClr val="C00000"/>
                </a:solidFill>
                <a:ea typeface="宋体" panose="02010600030101010101" pitchFamily="2" charset="-122"/>
              </a:rPr>
              <a:t> and M. Douglas </a:t>
            </a:r>
            <a:r>
              <a:rPr lang="en-US" altLang="zh-CN" dirty="0" err="1" smtClean="0">
                <a:solidFill>
                  <a:srgbClr val="C00000"/>
                </a:solidFill>
                <a:ea typeface="宋体" panose="02010600030101010101" pitchFamily="2" charset="-122"/>
              </a:rPr>
              <a:t>McIlroy</a:t>
            </a:r>
            <a:r>
              <a:rPr lang="en-US" altLang="zh-CN" dirty="0" smtClean="0">
                <a:solidFill>
                  <a:srgbClr val="C00000"/>
                </a:solidFill>
                <a:ea typeface="宋体" panose="02010600030101010101" pitchFamily="2" charset="-122"/>
              </a:rPr>
              <a:t>) </a:t>
            </a:r>
            <a:r>
              <a:rPr lang="en-US" altLang="zh-CN" dirty="0" smtClean="0">
                <a:ea typeface="宋体" panose="02010600030101010101" pitchFamily="2" charset="-122"/>
              </a:rPr>
              <a:t>gave life to von Neumann's theory in the 1960s in a game they called "Core Wars.“</a:t>
            </a:r>
            <a:endParaRPr lang="en-US" altLang="zh-CN" dirty="0" smtClean="0">
              <a:ea typeface="宋体" panose="02010600030101010101" pitchFamily="2" charset="-122"/>
            </a:endParaRPr>
          </a:p>
          <a:p>
            <a:pPr marL="171450" indent="-171450" algn="just" eaLnBrk="1" hangingPunct="1">
              <a:buFont typeface="Arial" panose="020B0604020202020204" pitchFamily="34" charset="0"/>
              <a:buChar char="•"/>
            </a:pPr>
            <a:r>
              <a:rPr lang="en-US" altLang="zh-CN" dirty="0" smtClean="0">
                <a:ea typeface="宋体" panose="02010600030101010101" pitchFamily="2" charset="-122"/>
              </a:rPr>
              <a:t>In this game, two programmers would unleash software "organisms" and watch as they vied for control of the computer. You can read about Core Wars in the May 1984 issue of </a:t>
            </a:r>
            <a:r>
              <a:rPr lang="en-US" altLang="zh-CN" i="1" dirty="0" smtClean="0">
                <a:ea typeface="宋体" panose="02010600030101010101" pitchFamily="2" charset="-122"/>
              </a:rPr>
              <a:t>Scientific American.</a:t>
            </a:r>
            <a:endParaRPr lang="zh-CN" altLang="en-US" dirty="0" smtClean="0">
              <a:latin typeface="宋体" panose="02010600030101010101" pitchFamily="2" charset="-122"/>
              <a:ea typeface="宋体" panose="02010600030101010101" pitchFamily="2" charset="-122"/>
            </a:endParaRPr>
          </a:p>
          <a:p>
            <a:pPr marL="171450" indent="-171450" algn="just" eaLnBrk="1" hangingPunct="1">
              <a:buFont typeface="Arial" panose="020B0604020202020204" pitchFamily="34" charset="0"/>
              <a:buChar char="•"/>
            </a:pPr>
            <a:r>
              <a:rPr lang="en-US" altLang="zh-CN" dirty="0" smtClean="0"/>
              <a:t>The game consisted of a program called the </a:t>
            </a:r>
            <a:r>
              <a:rPr lang="en-US" altLang="zh-CN" i="1" dirty="0" smtClean="0"/>
              <a:t>umpire</a:t>
            </a:r>
            <a:r>
              <a:rPr lang="en-US" altLang="zh-CN" dirty="0" smtClean="0"/>
              <a:t> and a designated section of the computer's memory known as the </a:t>
            </a:r>
            <a:r>
              <a:rPr lang="en-US" altLang="zh-CN" i="1" dirty="0" smtClean="0"/>
              <a:t>arena</a:t>
            </a:r>
            <a:r>
              <a:rPr lang="en-US" altLang="zh-CN" dirty="0" smtClean="0"/>
              <a:t>, into which two or more small programs, written by the players, were loaded. The programs were written in 7090 </a:t>
            </a:r>
            <a:r>
              <a:rPr lang="en-US" altLang="zh-CN" dirty="0" smtClean="0">
                <a:hlinkClick r:id="rId3"/>
              </a:rPr>
              <a:t>machine code</a:t>
            </a:r>
            <a:r>
              <a:rPr lang="en-US" altLang="zh-CN" dirty="0" smtClean="0"/>
              <a:t>, and could call a number of functions provided by the umpire in order to probe other locations within the arena, kill opposing programs, and claim vacant memory for copies of themselves.</a:t>
            </a:r>
            <a:endParaRPr lang="en-US" altLang="zh-CN" dirty="0" smtClean="0"/>
          </a:p>
          <a:p>
            <a:pPr marL="171450" indent="-171450">
              <a:buFont typeface="Arial" panose="020B0604020202020204" pitchFamily="34" charset="0"/>
              <a:buChar char="•"/>
            </a:pPr>
            <a:r>
              <a:rPr lang="en-US" altLang="zh-CN" dirty="0" smtClean="0"/>
              <a:t>The game ended after a set amount of time, or when copies of only one program remained alive. The player who wrote the last surviving program was declared winner.</a:t>
            </a:r>
            <a:endParaRPr lang="en-US" altLang="zh-CN" dirty="0" smtClean="0"/>
          </a:p>
          <a:p>
            <a:pPr marL="171450" indent="-171450">
              <a:buFont typeface="Arial" panose="020B0604020202020204" pitchFamily="34" charset="0"/>
              <a:buChar char="•"/>
            </a:pPr>
            <a:endParaRPr lang="en-US" altLang="zh-CN" dirty="0" smtClean="0"/>
          </a:p>
          <a:p>
            <a:pPr marL="171450" indent="-171450">
              <a:buFont typeface="Arial" panose="020B0604020202020204" pitchFamily="34" charset="0"/>
              <a:buChar char="•"/>
            </a:pPr>
            <a:endParaRPr lang="en-US" altLang="zh-CN" dirty="0" smtClean="0"/>
          </a:p>
          <a:p>
            <a:pPr marL="171450" indent="-171450">
              <a:buFont typeface="Arial" panose="020B0604020202020204" pitchFamily="34" charset="0"/>
              <a:buChar char="•"/>
            </a:pPr>
            <a:r>
              <a:rPr lang="en-US" altLang="zh-CN" dirty="0" smtClean="0"/>
              <a:t>磁芯/核心大战(core war)的自我复制是在一个特定的受控环境下进行，但是基本行为与现在的病毒已经非常相近。游戏的玩法如下：双方各编一组再生程序，输入同一部电脑中，这两套程序在电脑的记忆系统内互相追杀,有时它们会设下一些关卡，有时会停下来修理(重新写)被对方破坏的几行指令，当它被困时，也可以把自己复制一次，逃离险境。</a:t>
            </a:r>
            <a:endParaRPr lang="en-US" altLang="zh-CN" dirty="0" smtClean="0"/>
          </a:p>
        </p:txBody>
      </p:sp>
      <p:sp>
        <p:nvSpPr>
          <p:cNvPr id="11674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900">
                <a:solidFill>
                  <a:schemeClr val="tx1"/>
                </a:solidFill>
                <a:latin typeface="Arial" panose="020B0604020202020204" pitchFamily="34" charset="0"/>
              </a:defRPr>
            </a:lvl1pPr>
            <a:lvl2pPr marL="742950" indent="-285750">
              <a:defRPr sz="900">
                <a:solidFill>
                  <a:schemeClr val="tx1"/>
                </a:solidFill>
                <a:latin typeface="Arial" panose="020B0604020202020204" pitchFamily="34" charset="0"/>
              </a:defRPr>
            </a:lvl2pPr>
            <a:lvl3pPr marL="1143000" indent="-228600">
              <a:defRPr sz="900">
                <a:solidFill>
                  <a:schemeClr val="tx1"/>
                </a:solidFill>
                <a:latin typeface="Arial" panose="020B0604020202020204" pitchFamily="34" charset="0"/>
              </a:defRPr>
            </a:lvl3pPr>
            <a:lvl4pPr marL="1600200" indent="-228600">
              <a:defRPr sz="900">
                <a:solidFill>
                  <a:schemeClr val="tx1"/>
                </a:solidFill>
                <a:latin typeface="Arial" panose="020B0604020202020204" pitchFamily="34" charset="0"/>
              </a:defRPr>
            </a:lvl4pPr>
            <a:lvl5pPr marL="2057400" indent="-228600">
              <a:defRPr sz="900">
                <a:solidFill>
                  <a:schemeClr val="tx1"/>
                </a:solidFill>
                <a:latin typeface="Arial" panose="020B0604020202020204" pitchFamily="34" charset="0"/>
              </a:defRPr>
            </a:lvl5pPr>
            <a:lvl6pPr marL="2514600" indent="-228600" eaLnBrk="0" fontAlgn="base" hangingPunct="0">
              <a:spcBef>
                <a:spcPct val="0"/>
              </a:spcBef>
              <a:spcAft>
                <a:spcPct val="0"/>
              </a:spcAft>
              <a:defRPr sz="900">
                <a:solidFill>
                  <a:schemeClr val="tx1"/>
                </a:solidFill>
                <a:latin typeface="Arial" panose="020B0604020202020204" pitchFamily="34" charset="0"/>
              </a:defRPr>
            </a:lvl6pPr>
            <a:lvl7pPr marL="2971800" indent="-228600" eaLnBrk="0" fontAlgn="base" hangingPunct="0">
              <a:spcBef>
                <a:spcPct val="0"/>
              </a:spcBef>
              <a:spcAft>
                <a:spcPct val="0"/>
              </a:spcAft>
              <a:defRPr sz="900">
                <a:solidFill>
                  <a:schemeClr val="tx1"/>
                </a:solidFill>
                <a:latin typeface="Arial" panose="020B0604020202020204" pitchFamily="34" charset="0"/>
              </a:defRPr>
            </a:lvl7pPr>
            <a:lvl8pPr marL="3429000" indent="-228600" eaLnBrk="0" fontAlgn="base" hangingPunct="0">
              <a:spcBef>
                <a:spcPct val="0"/>
              </a:spcBef>
              <a:spcAft>
                <a:spcPct val="0"/>
              </a:spcAft>
              <a:defRPr sz="900">
                <a:solidFill>
                  <a:schemeClr val="tx1"/>
                </a:solidFill>
                <a:latin typeface="Arial" panose="020B0604020202020204" pitchFamily="34" charset="0"/>
              </a:defRPr>
            </a:lvl8pPr>
            <a:lvl9pPr marL="3886200" indent="-228600" eaLnBrk="0" fontAlgn="base" hangingPunct="0">
              <a:spcBef>
                <a:spcPct val="0"/>
              </a:spcBef>
              <a:spcAft>
                <a:spcPct val="0"/>
              </a:spcAft>
              <a:defRPr sz="900">
                <a:solidFill>
                  <a:schemeClr val="tx1"/>
                </a:solidFill>
                <a:latin typeface="Arial" panose="020B0604020202020204" pitchFamily="34" charset="0"/>
              </a:defRPr>
            </a:lvl9pPr>
          </a:lstStyle>
          <a:p>
            <a:fld id="{D30C4EE3-6D91-4FC3-9691-89A482D01B1B}" type="slidenum">
              <a:rPr lang="en-US" altLang="zh-CN" sz="1200" smtClean="0"/>
            </a:fld>
            <a:endParaRPr lang="en-US" altLang="zh-CN" sz="1200"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幻灯片图像占位符 1"/>
          <p:cNvSpPr>
            <a:spLocks noGrp="1" noRot="1" noChangeAspect="1" noTextEdit="1"/>
          </p:cNvSpPr>
          <p:nvPr>
            <p:ph type="sldImg"/>
          </p:nvPr>
        </p:nvSpPr>
        <p:spPr/>
      </p:sp>
      <p:sp>
        <p:nvSpPr>
          <p:cNvPr id="151555" name="备注占位符 2"/>
          <p:cNvSpPr>
            <a:spLocks noGrp="1"/>
          </p:cNvSpPr>
          <p:nvPr>
            <p:ph type="body" idx="1"/>
          </p:nvPr>
        </p:nvSpPr>
        <p:spPr>
          <a:noFill/>
        </p:spPr>
        <p:txBody>
          <a:bodyPr/>
          <a:lstStyle/>
          <a:p>
            <a:endParaRPr lang="zh-CN" altLang="en-US" smtClean="0"/>
          </a:p>
        </p:txBody>
      </p:sp>
      <p:sp>
        <p:nvSpPr>
          <p:cNvPr id="151556" name="灯片编号占位符 3"/>
          <p:cNvSpPr>
            <a:spLocks noGrp="1"/>
          </p:cNvSpPr>
          <p:nvPr>
            <p:ph type="sldNum" sz="quarter" idx="5"/>
          </p:nvPr>
        </p:nvSpPr>
        <p:spPr>
          <a:noFill/>
        </p:spPr>
        <p:txBody>
          <a:bodyPr/>
          <a:lstStyle/>
          <a:p>
            <a:fld id="{53E7F295-3BCB-4F82-969A-82B2B1554AF2}" type="slidenum">
              <a:rPr lang="fr-FR" altLang="zh-CN" smtClean="0"/>
            </a:fld>
            <a:endParaRPr lang="fr-FR" altLang="zh-CN"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幻灯片图像占位符 1"/>
          <p:cNvSpPr>
            <a:spLocks noGrp="1" noRot="1" noChangeAspect="1" noTextEdit="1"/>
          </p:cNvSpPr>
          <p:nvPr>
            <p:ph type="sldImg"/>
          </p:nvPr>
        </p:nvSpPr>
        <p:spPr/>
      </p:sp>
      <p:sp>
        <p:nvSpPr>
          <p:cNvPr id="3" name="备注占位符 2"/>
          <p:cNvSpPr>
            <a:spLocks noGrp="1"/>
          </p:cNvSpPr>
          <p:nvPr>
            <p:ph type="body" idx="1"/>
          </p:nvPr>
        </p:nvSpPr>
        <p:spPr/>
        <p:txBody>
          <a:bodyPr>
            <a:normAutofit fontScale="92500" lnSpcReduction="10000"/>
          </a:bodyPr>
          <a:lstStyle/>
          <a:p>
            <a:pPr marL="0" marR="0" indent="0" algn="just" defTabSz="914400" rtl="0" eaLnBrk="1" fontAlgn="auto" latinLnBrk="0" hangingPunct="1">
              <a:lnSpc>
                <a:spcPct val="100000"/>
              </a:lnSpc>
              <a:spcBef>
                <a:spcPts val="0"/>
              </a:spcBef>
              <a:spcAft>
                <a:spcPts val="0"/>
              </a:spcAft>
              <a:buClrTx/>
              <a:buSzTx/>
              <a:buFontTx/>
              <a:buNone/>
              <a:defRPr/>
            </a:pPr>
            <a:r>
              <a:rPr lang="en-US" altLang="zh-CN" dirty="0" smtClean="0">
                <a:ea typeface="宋体" panose="02010600030101010101" pitchFamily="2" charset="-122"/>
              </a:rPr>
              <a:t>Two science-fiction books in the 1970s helped to promote the concept of a replicating program. John Brunner's </a:t>
            </a:r>
            <a:r>
              <a:rPr lang="en-US" altLang="zh-CN" i="1" dirty="0" smtClean="0">
                <a:ea typeface="宋体" panose="02010600030101010101" pitchFamily="2" charset="-122"/>
              </a:rPr>
              <a:t>Shockwave Rider</a:t>
            </a:r>
            <a:r>
              <a:rPr lang="en-US" altLang="zh-CN" dirty="0" smtClean="0">
                <a:ea typeface="宋体" panose="02010600030101010101" pitchFamily="2" charset="-122"/>
              </a:rPr>
              <a:t> and Thomas Ryan's </a:t>
            </a:r>
            <a:r>
              <a:rPr lang="en-US" altLang="zh-CN" i="1" dirty="0" smtClean="0">
                <a:ea typeface="宋体" panose="02010600030101010101" pitchFamily="2" charset="-122"/>
              </a:rPr>
              <a:t>Adolescence of P-1 </a:t>
            </a:r>
            <a:r>
              <a:rPr lang="en-US" altLang="zh-CN" dirty="0" smtClean="0">
                <a:ea typeface="宋体" panose="02010600030101010101" pitchFamily="2" charset="-122"/>
              </a:rPr>
              <a:t>depicted worlds where a piece of software could transfer itself from one computer to another without detection</a:t>
            </a:r>
            <a:endParaRPr lang="zh-CN" altLang="en-US" dirty="0" smtClean="0">
              <a:latin typeface="宋体" panose="02010600030101010101" pitchFamily="2" charset="-122"/>
              <a:ea typeface="Arial Unicode MS" panose="020B0604020202020204" charset="-122"/>
              <a:cs typeface="Arial Unicode MS" panose="020B0604020202020204" charset="-122"/>
            </a:endParaRPr>
          </a:p>
          <a:p>
            <a:pPr algn="just" eaLnBrk="1" hangingPunct="1">
              <a:defRPr/>
            </a:pPr>
            <a:endParaRPr lang="en-US" b="1" i="1" dirty="0" smtClean="0"/>
          </a:p>
          <a:p>
            <a:pPr algn="just" eaLnBrk="1" hangingPunct="1">
              <a:defRPr/>
            </a:pPr>
            <a:r>
              <a:rPr lang="en-US" b="1" i="1" dirty="0" smtClean="0"/>
              <a:t>The Shockwave Rider</a:t>
            </a:r>
            <a:r>
              <a:rPr lang="en-US" dirty="0" smtClean="0"/>
              <a:t> is a </a:t>
            </a:r>
            <a:r>
              <a:rPr lang="en-US" dirty="0" smtClean="0">
                <a:hlinkClick r:id="rId3"/>
              </a:rPr>
              <a:t>science fiction</a:t>
            </a:r>
            <a:r>
              <a:rPr lang="en-US" dirty="0" smtClean="0"/>
              <a:t> novel by </a:t>
            </a:r>
            <a:r>
              <a:rPr lang="en-US" dirty="0" smtClean="0">
                <a:hlinkClick r:id="rId4" tooltip="John Brunner (novelist)"/>
              </a:rPr>
              <a:t>John Brunner</a:t>
            </a:r>
            <a:r>
              <a:rPr lang="en-US" dirty="0" smtClean="0"/>
              <a:t>, originally published in 1975. It is notable for its hero's use of computer hacking skills to escape pursuit in a </a:t>
            </a:r>
            <a:r>
              <a:rPr lang="en-US" dirty="0" smtClean="0">
                <a:hlinkClick r:id="rId5" tooltip="Dystopia"/>
              </a:rPr>
              <a:t>dystopian</a:t>
            </a:r>
            <a:r>
              <a:rPr lang="en-US" dirty="0" smtClean="0"/>
              <a:t> </a:t>
            </a:r>
            <a:r>
              <a:rPr lang="en-US" dirty="0" smtClean="0">
                <a:hlinkClick r:id="rId6"/>
              </a:rPr>
              <a:t>future</a:t>
            </a:r>
            <a:r>
              <a:rPr lang="en-US" dirty="0" smtClean="0"/>
              <a:t>, and for the coining of the word "</a:t>
            </a:r>
            <a:r>
              <a:rPr lang="en-US" dirty="0" smtClean="0">
                <a:hlinkClick r:id="rId7" tooltip="Computer worm"/>
              </a:rPr>
              <a:t>worm</a:t>
            </a:r>
            <a:r>
              <a:rPr lang="en-US" dirty="0" smtClean="0"/>
              <a:t>" to describe a program that propagates itself through a </a:t>
            </a:r>
            <a:r>
              <a:rPr lang="en-US" dirty="0" smtClean="0">
                <a:hlinkClick r:id="rId8"/>
              </a:rPr>
              <a:t>computer network</a:t>
            </a:r>
            <a:r>
              <a:rPr lang="en-US" dirty="0" smtClean="0"/>
              <a:t>. It also introduces the concept of a </a:t>
            </a:r>
            <a:r>
              <a:rPr lang="en-US" i="1" dirty="0" smtClean="0"/>
              <a:t>Delphi pool</a:t>
            </a:r>
            <a:r>
              <a:rPr lang="en-US" dirty="0" smtClean="0"/>
              <a:t>,</a:t>
            </a:r>
            <a:r>
              <a:rPr lang="en-US" baseline="30000" dirty="0" smtClean="0"/>
              <a:t> </a:t>
            </a:r>
            <a:r>
              <a:rPr lang="en-US" dirty="0" smtClean="0"/>
              <a:t>perhaps derived from the </a:t>
            </a:r>
            <a:r>
              <a:rPr lang="en-US" dirty="0" smtClean="0">
                <a:hlinkClick r:id="rId9" tooltip="RAND"/>
              </a:rPr>
              <a:t>RAND</a:t>
            </a:r>
            <a:r>
              <a:rPr lang="en-US" dirty="0" smtClean="0"/>
              <a:t> Corporations' </a:t>
            </a:r>
            <a:r>
              <a:rPr lang="en-US" dirty="0" smtClean="0">
                <a:hlinkClick r:id="rId10"/>
              </a:rPr>
              <a:t>Delphi method</a:t>
            </a:r>
            <a:r>
              <a:rPr lang="en-US" dirty="0" smtClean="0"/>
              <a:t> - a futures market on world events which bears close resemblance to </a:t>
            </a:r>
            <a:r>
              <a:rPr lang="en-US" dirty="0" smtClean="0">
                <a:hlinkClick r:id="rId11"/>
              </a:rPr>
              <a:t>DARPA</a:t>
            </a:r>
            <a:r>
              <a:rPr lang="en-US" dirty="0" smtClean="0"/>
              <a:t>'s controversial and cancelled </a:t>
            </a:r>
            <a:r>
              <a:rPr lang="en-US" dirty="0" smtClean="0">
                <a:hlinkClick r:id="rId12"/>
              </a:rPr>
              <a:t>Policy Analysis Market</a:t>
            </a:r>
            <a:r>
              <a:rPr lang="en-US" dirty="0" smtClean="0"/>
              <a:t>.</a:t>
            </a:r>
            <a:endParaRPr lang="en-US" dirty="0" smtClean="0"/>
          </a:p>
          <a:p>
            <a:pPr algn="just" eaLnBrk="1" hangingPunct="1">
              <a:defRPr/>
            </a:pPr>
            <a:r>
              <a:rPr lang="en-US" b="1" i="1" dirty="0" smtClean="0"/>
              <a:t>The Adolescence of P-1 </a:t>
            </a:r>
            <a:r>
              <a:rPr lang="en-US" dirty="0" smtClean="0"/>
              <a:t>features a hacker who creates an artificial intelligence named P-1, which goes rogue and takes over computers in its desire to survive and seek out its creator. The book questions the value of human life, and what it means to be human. It is one of the first fictional depictions of the nature of a computer virus and how it can spread through a computer system, although predated by John Brunner's The Shockwave Rider.</a:t>
            </a:r>
            <a:endParaRPr lang="en-US" dirty="0" smtClean="0"/>
          </a:p>
          <a:p>
            <a:pPr algn="just" eaLnBrk="1" hangingPunct="1">
              <a:defRPr/>
            </a:pPr>
            <a:endParaRPr lang="en-US" dirty="0" smtClean="0"/>
          </a:p>
          <a:p>
            <a:pPr algn="just" eaLnBrk="1" hangingPunct="1">
              <a:defRPr/>
            </a:pPr>
            <a:r>
              <a:rPr lang="en-US" dirty="0" smtClean="0"/>
              <a:t>1975年，美国科普作家约翰·布鲁勒尔(John Brunner)写了一本名为《震荡波骑士》(Shock Wave Rider)的书，该书第一次描写了在信息社会中，计算机作为正义和邪恶双方斗争的工具的故事，成为当年最佳畅销书之一。</a:t>
            </a:r>
            <a:endParaRPr lang="en-US" dirty="0" smtClean="0"/>
          </a:p>
          <a:p>
            <a:pPr algn="just" eaLnBrk="1" hangingPunct="1">
              <a:defRPr/>
            </a:pPr>
            <a:r>
              <a:rPr lang="en-US" dirty="0" smtClean="0"/>
              <a:t>1977年夏天，托马斯·捷·瑞安(Thomas.J.Ryan)的科幻小说《P-1的春天》(The Adolescence of P-1)成为美国的畅销书，作者在这本书中描写了一种可以在计算机中互相传染的病毒，病毒最后控制了7,000台计算机，造成了一场灾难</a:t>
            </a:r>
            <a:endParaRPr lang="en-US" dirty="0" smtClean="0"/>
          </a:p>
          <a:p>
            <a:pPr algn="just" eaLnBrk="1" hangingPunct="1">
              <a:defRPr/>
            </a:pPr>
            <a:endParaRPr lang="zh-CN" altLang="en-US" dirty="0"/>
          </a:p>
        </p:txBody>
      </p:sp>
      <p:sp>
        <p:nvSpPr>
          <p:cNvPr id="1187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900">
                <a:solidFill>
                  <a:schemeClr val="tx1"/>
                </a:solidFill>
                <a:latin typeface="Arial" panose="020B0604020202020204" pitchFamily="34" charset="0"/>
              </a:defRPr>
            </a:lvl1pPr>
            <a:lvl2pPr marL="742950" indent="-285750">
              <a:defRPr sz="900">
                <a:solidFill>
                  <a:schemeClr val="tx1"/>
                </a:solidFill>
                <a:latin typeface="Arial" panose="020B0604020202020204" pitchFamily="34" charset="0"/>
              </a:defRPr>
            </a:lvl2pPr>
            <a:lvl3pPr marL="1143000" indent="-228600">
              <a:defRPr sz="900">
                <a:solidFill>
                  <a:schemeClr val="tx1"/>
                </a:solidFill>
                <a:latin typeface="Arial" panose="020B0604020202020204" pitchFamily="34" charset="0"/>
              </a:defRPr>
            </a:lvl3pPr>
            <a:lvl4pPr marL="1600200" indent="-228600">
              <a:defRPr sz="900">
                <a:solidFill>
                  <a:schemeClr val="tx1"/>
                </a:solidFill>
                <a:latin typeface="Arial" panose="020B0604020202020204" pitchFamily="34" charset="0"/>
              </a:defRPr>
            </a:lvl4pPr>
            <a:lvl5pPr marL="2057400" indent="-228600">
              <a:defRPr sz="900">
                <a:solidFill>
                  <a:schemeClr val="tx1"/>
                </a:solidFill>
                <a:latin typeface="Arial" panose="020B0604020202020204" pitchFamily="34" charset="0"/>
              </a:defRPr>
            </a:lvl5pPr>
            <a:lvl6pPr marL="2514600" indent="-228600" eaLnBrk="0" fontAlgn="base" hangingPunct="0">
              <a:spcBef>
                <a:spcPct val="0"/>
              </a:spcBef>
              <a:spcAft>
                <a:spcPct val="0"/>
              </a:spcAft>
              <a:defRPr sz="900">
                <a:solidFill>
                  <a:schemeClr val="tx1"/>
                </a:solidFill>
                <a:latin typeface="Arial" panose="020B0604020202020204" pitchFamily="34" charset="0"/>
              </a:defRPr>
            </a:lvl6pPr>
            <a:lvl7pPr marL="2971800" indent="-228600" eaLnBrk="0" fontAlgn="base" hangingPunct="0">
              <a:spcBef>
                <a:spcPct val="0"/>
              </a:spcBef>
              <a:spcAft>
                <a:spcPct val="0"/>
              </a:spcAft>
              <a:defRPr sz="900">
                <a:solidFill>
                  <a:schemeClr val="tx1"/>
                </a:solidFill>
                <a:latin typeface="Arial" panose="020B0604020202020204" pitchFamily="34" charset="0"/>
              </a:defRPr>
            </a:lvl7pPr>
            <a:lvl8pPr marL="3429000" indent="-228600" eaLnBrk="0" fontAlgn="base" hangingPunct="0">
              <a:spcBef>
                <a:spcPct val="0"/>
              </a:spcBef>
              <a:spcAft>
                <a:spcPct val="0"/>
              </a:spcAft>
              <a:defRPr sz="900">
                <a:solidFill>
                  <a:schemeClr val="tx1"/>
                </a:solidFill>
                <a:latin typeface="Arial" panose="020B0604020202020204" pitchFamily="34" charset="0"/>
              </a:defRPr>
            </a:lvl8pPr>
            <a:lvl9pPr marL="3886200" indent="-228600" eaLnBrk="0" fontAlgn="base" hangingPunct="0">
              <a:spcBef>
                <a:spcPct val="0"/>
              </a:spcBef>
              <a:spcAft>
                <a:spcPct val="0"/>
              </a:spcAft>
              <a:defRPr sz="900">
                <a:solidFill>
                  <a:schemeClr val="tx1"/>
                </a:solidFill>
                <a:latin typeface="Arial" panose="020B0604020202020204" pitchFamily="34" charset="0"/>
              </a:defRPr>
            </a:lvl9pPr>
          </a:lstStyle>
          <a:p>
            <a:fld id="{DF20B3ED-A0B1-48DC-9D12-BFBE75D21A6F}" type="slidenum">
              <a:rPr lang="fr-FR" altLang="zh-CN" sz="1200" smtClean="0">
                <a:latin typeface="Times New Roman" panose="02020603050405020304" pitchFamily="18" charset="0"/>
              </a:rPr>
            </a:fld>
            <a:endParaRPr lang="fr-FR" altLang="zh-CN" sz="1200" smtClean="0">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p:cNvSpPr>
            <a:spLocks noGrp="1" noRot="1" noChangeAspect="1" noTextEdit="1"/>
          </p:cNvSpPr>
          <p:nvPr>
            <p:ph type="sldImg"/>
          </p:nvPr>
        </p:nvSpPr>
        <p:spPr/>
      </p:sp>
      <p:sp>
        <p:nvSpPr>
          <p:cNvPr id="11981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smtClean="0"/>
              <a:t>Cohen</a:t>
            </a:r>
            <a:r>
              <a:rPr lang="en-US" altLang="zh-CN" dirty="0" smtClean="0">
                <a:effectLst/>
              </a:rPr>
              <a:t>[ˈ</a:t>
            </a:r>
            <a:r>
              <a:rPr lang="en-US" altLang="zh-CN" dirty="0" err="1" smtClean="0">
                <a:effectLst/>
              </a:rPr>
              <a:t>kəuin</a:t>
            </a:r>
            <a:r>
              <a:rPr lang="en-US" altLang="zh-CN" dirty="0" smtClean="0">
                <a:effectLst/>
              </a:rPr>
              <a:t>]</a:t>
            </a:r>
            <a:r>
              <a:rPr lang="en-US" altLang="zh-CN" dirty="0" smtClean="0"/>
              <a:t> had an inkling of much of the future when he first thought up the idea in November 1983 as a University of Southern California graduate student. During a weekly seminar on computer security, he conceived of a program that could infect other systems with copies of itself. </a:t>
            </a:r>
            <a:endParaRPr lang="en-US" altLang="zh-CN" dirty="0" smtClean="0"/>
          </a:p>
          <a:p>
            <a:r>
              <a:rPr lang="en-US" altLang="zh-CN" dirty="0" smtClean="0"/>
              <a:t>"All at once, a light bulb came on, and I said, 'Aha!'" Cohen recalled. "Within a few seconds, I knew how to write the program and that it would work." </a:t>
            </a:r>
            <a:endParaRPr lang="en-US" altLang="zh-CN" dirty="0" smtClean="0"/>
          </a:p>
          <a:p>
            <a:r>
              <a:rPr lang="en-US" altLang="zh-CN" dirty="0" smtClean="0"/>
              <a:t>His adviser at the time, Len </a:t>
            </a:r>
            <a:r>
              <a:rPr lang="en-US" altLang="zh-CN" dirty="0" err="1" smtClean="0"/>
              <a:t>Adleman</a:t>
            </a:r>
            <a:r>
              <a:rPr lang="en-US" altLang="zh-CN" dirty="0" smtClean="0"/>
              <a:t>--well known as a creator of public-key encryption and the "A" in a popular form of the security technology known as RSA (</a:t>
            </a:r>
            <a:r>
              <a:rPr lang="en-US" altLang="zh-CN" dirty="0" err="1" smtClean="0"/>
              <a:t>Rivest</a:t>
            </a:r>
            <a:r>
              <a:rPr lang="en-US" altLang="zh-CN" dirty="0" smtClean="0"/>
              <a:t>, Shamir &amp; </a:t>
            </a:r>
            <a:r>
              <a:rPr lang="en-US" altLang="zh-CN" dirty="0" err="1" smtClean="0"/>
              <a:t>Adleman</a:t>
            </a:r>
            <a:r>
              <a:rPr lang="en-US" altLang="zh-CN" dirty="0" smtClean="0"/>
              <a:t>)--suggested that the programs were the digital analogy of viruses. The name stuck. </a:t>
            </a:r>
            <a:endParaRPr lang="en-US" altLang="zh-CN" dirty="0" smtClean="0"/>
          </a:p>
          <a:p>
            <a:br>
              <a:rPr lang="en-US" altLang="zh-CN" dirty="0" smtClean="0"/>
            </a:br>
            <a:r>
              <a:rPr lang="en-US" altLang="zh-CN" dirty="0" smtClean="0"/>
              <a:t>Read more: </a:t>
            </a:r>
            <a:r>
              <a:rPr lang="en-US" altLang="zh-CN" dirty="0" smtClean="0">
                <a:hlinkClick r:id="rId3"/>
              </a:rPr>
              <a:t>http://news.cnet.com/A-20-year-plague/2009-7349_3-5111410.html#ixzz1LYl0PLhg</a:t>
            </a:r>
            <a:endParaRPr lang="en-US" altLang="zh-CN" dirty="0" smtClean="0"/>
          </a:p>
          <a:p>
            <a:endParaRPr lang="en-US" altLang="zh-CN" dirty="0" smtClean="0"/>
          </a:p>
          <a:p>
            <a:r>
              <a:rPr lang="en-US" altLang="zh-CN" b="1" dirty="0" err="1" smtClean="0"/>
              <a:t>rederick</a:t>
            </a:r>
            <a:r>
              <a:rPr lang="en-US" altLang="zh-CN" b="1" dirty="0" smtClean="0"/>
              <a:t> B. Cohen</a:t>
            </a:r>
            <a:r>
              <a:rPr lang="en-US" altLang="zh-CN" dirty="0" smtClean="0"/>
              <a:t> (* 1957,) is an American </a:t>
            </a:r>
            <a:r>
              <a:rPr lang="en-US" altLang="zh-CN" dirty="0" smtClean="0">
                <a:hlinkClick r:id="rId4"/>
              </a:rPr>
              <a:t>computer scientist</a:t>
            </a:r>
            <a:r>
              <a:rPr lang="en-US" altLang="zh-CN" dirty="0" smtClean="0"/>
              <a:t> and best known as the inventor of </a:t>
            </a:r>
            <a:r>
              <a:rPr lang="en-US" altLang="zh-CN" dirty="0" smtClean="0">
                <a:hlinkClick r:id="rId5"/>
              </a:rPr>
              <a:t>computer virus</a:t>
            </a:r>
            <a:r>
              <a:rPr lang="en-US" altLang="zh-CN" dirty="0" smtClean="0"/>
              <a:t> defense techniques.</a:t>
            </a:r>
            <a:endParaRPr lang="en-US" altLang="zh-CN" dirty="0" smtClean="0"/>
          </a:p>
          <a:p>
            <a:r>
              <a:rPr lang="en-US" altLang="zh-CN" dirty="0" smtClean="0"/>
              <a:t>In 1983, while a student at the </a:t>
            </a:r>
            <a:r>
              <a:rPr lang="en-US" altLang="zh-CN" dirty="0" smtClean="0">
                <a:hlinkClick r:id="rId6"/>
              </a:rPr>
              <a:t>University of Southern California</a:t>
            </a:r>
            <a:r>
              <a:rPr lang="en-US" altLang="zh-CN" dirty="0" smtClean="0"/>
              <a:t>'s School of Engineering (currently the </a:t>
            </a:r>
            <a:r>
              <a:rPr lang="en-US" altLang="zh-CN" dirty="0" smtClean="0">
                <a:hlinkClick r:id="rId7" tooltip="Viterbi School of Engineering"/>
              </a:rPr>
              <a:t>Viterbi School of Engineering</a:t>
            </a:r>
            <a:r>
              <a:rPr lang="en-US" altLang="zh-CN" dirty="0" smtClean="0"/>
              <a:t>), he wrote a program for a parasitic application that seized control of computer operations, one of the first computer viruses, in </a:t>
            </a:r>
            <a:r>
              <a:rPr lang="en-US" altLang="zh-CN" dirty="0" smtClean="0">
                <a:hlinkClick r:id="rId8"/>
              </a:rPr>
              <a:t>Leonard </a:t>
            </a:r>
            <a:r>
              <a:rPr lang="en-US" altLang="zh-CN" dirty="0" err="1" smtClean="0">
                <a:hlinkClick r:id="rId8"/>
              </a:rPr>
              <a:t>Adleman</a:t>
            </a:r>
            <a:r>
              <a:rPr lang="en-US" altLang="zh-CN" dirty="0" err="1" smtClean="0"/>
              <a:t>’s</a:t>
            </a:r>
            <a:r>
              <a:rPr lang="en-US" altLang="zh-CN" dirty="0" smtClean="0"/>
              <a:t> class.</a:t>
            </a:r>
            <a:endParaRPr lang="en-US" altLang="zh-CN" dirty="0" smtClean="0"/>
          </a:p>
          <a:p>
            <a:r>
              <a:rPr lang="en-US" altLang="zh-CN" dirty="0" smtClean="0"/>
              <a:t>One of the few solid theoretical results in the study of computer viruses is Cohen's 1987 demonstration that there is no algorithm that can perfectly detect all possible viruses.</a:t>
            </a:r>
            <a:r>
              <a:rPr lang="en-US" altLang="zh-CN" baseline="30000" dirty="0" smtClean="0">
                <a:hlinkClick r:id="rId9"/>
              </a:rPr>
              <a:t>[1]</a:t>
            </a:r>
            <a:endParaRPr lang="en-US" altLang="zh-CN" dirty="0" smtClean="0"/>
          </a:p>
          <a:p>
            <a:r>
              <a:rPr lang="en-US" altLang="zh-CN" dirty="0" smtClean="0"/>
              <a:t>Cohen also believed there are </a:t>
            </a:r>
            <a:r>
              <a:rPr lang="en-US" altLang="zh-CN" i="1" dirty="0" smtClean="0"/>
              <a:t>positive viruses</a:t>
            </a:r>
            <a:r>
              <a:rPr lang="en-US" altLang="zh-CN" dirty="0" smtClean="0"/>
              <a:t> and he had created one called the </a:t>
            </a:r>
            <a:r>
              <a:rPr lang="en-US" altLang="zh-CN" dirty="0" smtClean="0">
                <a:hlinkClick r:id="rId10"/>
              </a:rPr>
              <a:t>compression virus</a:t>
            </a:r>
            <a:r>
              <a:rPr lang="en-US" altLang="zh-CN" dirty="0" smtClean="0"/>
              <a:t> which spreading would infect all </a:t>
            </a:r>
            <a:r>
              <a:rPr lang="en-US" altLang="zh-CN" dirty="0" smtClean="0">
                <a:hlinkClick r:id="rId11"/>
              </a:rPr>
              <a:t>executable</a:t>
            </a:r>
            <a:r>
              <a:rPr lang="en-US" altLang="zh-CN" dirty="0" smtClean="0"/>
              <a:t> files on a computer, not to destroy, but to make them smaller.</a:t>
            </a:r>
            <a:r>
              <a:rPr lang="en-US" altLang="zh-CN" baseline="30000" dirty="0" smtClean="0">
                <a:hlinkClick r:id="rId9"/>
              </a:rPr>
              <a:t>[2]</a:t>
            </a:r>
            <a:endParaRPr lang="en-US" altLang="zh-CN" dirty="0" smtClean="0"/>
          </a:p>
          <a:p>
            <a:r>
              <a:rPr lang="en-US" altLang="zh-CN" dirty="0" smtClean="0"/>
              <a:t>He has many other works related to computer viruses.</a:t>
            </a:r>
            <a:endParaRPr lang="en-US" altLang="zh-CN" dirty="0" smtClean="0"/>
          </a:p>
          <a:p>
            <a:endParaRPr lang="en-US" altLang="zh-CN" dirty="0" smtClean="0"/>
          </a:p>
          <a:p>
            <a:r>
              <a:rPr lang="en-US" altLang="zh-CN" dirty="0" smtClean="0"/>
              <a:t>http://en.wikipedia.org/wiki/Fred_Cohen</a:t>
            </a:r>
            <a:endParaRPr lang="en-US" altLang="zh-CN" dirty="0" smtClean="0"/>
          </a:p>
          <a:p>
            <a:endParaRPr lang="en-US" altLang="zh-CN" dirty="0" smtClean="0"/>
          </a:p>
          <a:p>
            <a:r>
              <a:rPr lang="en-US" altLang="zh-CN" dirty="0" smtClean="0">
                <a:hlinkClick r:id="rId12"/>
              </a:rPr>
              <a:t>1991, Trends In Computer Virus Research</a:t>
            </a:r>
            <a:endParaRPr lang="en-US" altLang="zh-CN" dirty="0" smtClean="0"/>
          </a:p>
          <a:p>
            <a:r>
              <a:rPr lang="en-US" altLang="zh-CN" dirty="0" smtClean="0">
                <a:hlinkClick r:id="rId13"/>
              </a:rPr>
              <a:t>1991, A Case for Benevolent Viruses</a:t>
            </a:r>
            <a:endParaRPr lang="en-US" altLang="zh-CN" dirty="0" smtClean="0"/>
          </a:p>
          <a:p>
            <a:r>
              <a:rPr lang="en-US" altLang="zh-CN" dirty="0" smtClean="0">
                <a:hlinkClick r:id="rId14"/>
              </a:rPr>
              <a:t>1991, The Computer Security Encyclopedia - Computer Viruses</a:t>
            </a:r>
            <a:endParaRPr lang="en-US" altLang="zh-CN" dirty="0" smtClean="0"/>
          </a:p>
          <a:p>
            <a:r>
              <a:rPr lang="en-US" altLang="zh-CN" dirty="0" smtClean="0">
                <a:hlinkClick r:id="rId15"/>
              </a:rPr>
              <a:t>1992, A Formal Definition of Computer Worms and Some Related Results</a:t>
            </a:r>
            <a:endParaRPr lang="en-US" altLang="zh-CN" dirty="0" smtClean="0"/>
          </a:p>
          <a:p>
            <a:r>
              <a:rPr lang="en-US" altLang="zh-CN" dirty="0" smtClean="0">
                <a:hlinkClick r:id="rId16"/>
              </a:rPr>
              <a:t>1989, Models of Practical Defenses Against Computer Viruses</a:t>
            </a:r>
            <a:endParaRPr lang="en-US" altLang="zh-CN" dirty="0" smtClean="0"/>
          </a:p>
          <a:p>
            <a:r>
              <a:rPr lang="en-US" altLang="zh-CN" dirty="0" smtClean="0">
                <a:hlinkClick r:id="rId17"/>
              </a:rPr>
              <a:t>1988, On the Implications of Computer Viruses and Methods of Defense</a:t>
            </a:r>
            <a:endParaRPr lang="en-US" altLang="zh-CN" dirty="0" smtClean="0"/>
          </a:p>
          <a:p>
            <a:r>
              <a:rPr lang="en-US" altLang="zh-CN" dirty="0" smtClean="0">
                <a:hlinkClick r:id="rId18"/>
              </a:rPr>
              <a:t>1984, Computer Viruses - Theory and Experiments</a:t>
            </a:r>
            <a:endParaRPr lang="en-US" altLang="zh-CN" dirty="0" smtClean="0"/>
          </a:p>
          <a:p>
            <a:endParaRPr lang="zh-CN" altLang="en-US" dirty="0" smtClean="0"/>
          </a:p>
        </p:txBody>
      </p:sp>
      <p:sp>
        <p:nvSpPr>
          <p:cNvPr id="11981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900">
                <a:solidFill>
                  <a:schemeClr val="tx1"/>
                </a:solidFill>
                <a:latin typeface="Arial" panose="020B0604020202020204" pitchFamily="34" charset="0"/>
              </a:defRPr>
            </a:lvl1pPr>
            <a:lvl2pPr marL="742950" indent="-285750">
              <a:defRPr sz="900">
                <a:solidFill>
                  <a:schemeClr val="tx1"/>
                </a:solidFill>
                <a:latin typeface="Arial" panose="020B0604020202020204" pitchFamily="34" charset="0"/>
              </a:defRPr>
            </a:lvl2pPr>
            <a:lvl3pPr marL="1143000" indent="-228600">
              <a:defRPr sz="900">
                <a:solidFill>
                  <a:schemeClr val="tx1"/>
                </a:solidFill>
                <a:latin typeface="Arial" panose="020B0604020202020204" pitchFamily="34" charset="0"/>
              </a:defRPr>
            </a:lvl3pPr>
            <a:lvl4pPr marL="1600200" indent="-228600">
              <a:defRPr sz="900">
                <a:solidFill>
                  <a:schemeClr val="tx1"/>
                </a:solidFill>
                <a:latin typeface="Arial" panose="020B0604020202020204" pitchFamily="34" charset="0"/>
              </a:defRPr>
            </a:lvl4pPr>
            <a:lvl5pPr marL="2057400" indent="-228600">
              <a:defRPr sz="900">
                <a:solidFill>
                  <a:schemeClr val="tx1"/>
                </a:solidFill>
                <a:latin typeface="Arial" panose="020B0604020202020204" pitchFamily="34" charset="0"/>
              </a:defRPr>
            </a:lvl5pPr>
            <a:lvl6pPr marL="2514600" indent="-228600" eaLnBrk="0" fontAlgn="base" hangingPunct="0">
              <a:spcBef>
                <a:spcPct val="0"/>
              </a:spcBef>
              <a:spcAft>
                <a:spcPct val="0"/>
              </a:spcAft>
              <a:defRPr sz="900">
                <a:solidFill>
                  <a:schemeClr val="tx1"/>
                </a:solidFill>
                <a:latin typeface="Arial" panose="020B0604020202020204" pitchFamily="34" charset="0"/>
              </a:defRPr>
            </a:lvl6pPr>
            <a:lvl7pPr marL="2971800" indent="-228600" eaLnBrk="0" fontAlgn="base" hangingPunct="0">
              <a:spcBef>
                <a:spcPct val="0"/>
              </a:spcBef>
              <a:spcAft>
                <a:spcPct val="0"/>
              </a:spcAft>
              <a:defRPr sz="900">
                <a:solidFill>
                  <a:schemeClr val="tx1"/>
                </a:solidFill>
                <a:latin typeface="Arial" panose="020B0604020202020204" pitchFamily="34" charset="0"/>
              </a:defRPr>
            </a:lvl7pPr>
            <a:lvl8pPr marL="3429000" indent="-228600" eaLnBrk="0" fontAlgn="base" hangingPunct="0">
              <a:spcBef>
                <a:spcPct val="0"/>
              </a:spcBef>
              <a:spcAft>
                <a:spcPct val="0"/>
              </a:spcAft>
              <a:defRPr sz="900">
                <a:solidFill>
                  <a:schemeClr val="tx1"/>
                </a:solidFill>
                <a:latin typeface="Arial" panose="020B0604020202020204" pitchFamily="34" charset="0"/>
              </a:defRPr>
            </a:lvl8pPr>
            <a:lvl9pPr marL="3886200" indent="-228600" eaLnBrk="0" fontAlgn="base" hangingPunct="0">
              <a:spcBef>
                <a:spcPct val="0"/>
              </a:spcBef>
              <a:spcAft>
                <a:spcPct val="0"/>
              </a:spcAft>
              <a:defRPr sz="900">
                <a:solidFill>
                  <a:schemeClr val="tx1"/>
                </a:solidFill>
                <a:latin typeface="Arial" panose="020B0604020202020204" pitchFamily="34" charset="0"/>
              </a:defRPr>
            </a:lvl9pPr>
          </a:lstStyle>
          <a:p>
            <a:fld id="{47519905-0A8F-4A30-AD59-0482D47E2852}" type="slidenum">
              <a:rPr lang="fr-FR" altLang="zh-CN" sz="1200" smtClean="0">
                <a:latin typeface="Times New Roman" panose="02020603050405020304" pitchFamily="18" charset="0"/>
              </a:rPr>
            </a:fld>
            <a:endParaRPr lang="fr-FR" altLang="zh-CN" sz="1200" smtClean="0">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幻灯片图像占位符 1"/>
          <p:cNvSpPr>
            <a:spLocks noGrp="1" noRot="1" noChangeAspect="1" noTextEdit="1"/>
          </p:cNvSpPr>
          <p:nvPr>
            <p:ph type="sldImg"/>
          </p:nvPr>
        </p:nvSpPr>
        <p:spPr/>
      </p:sp>
      <p:sp>
        <p:nvSpPr>
          <p:cNvPr id="154627" name="备注占位符 2"/>
          <p:cNvSpPr>
            <a:spLocks noGrp="1"/>
          </p:cNvSpPr>
          <p:nvPr>
            <p:ph type="body" idx="1"/>
          </p:nvPr>
        </p:nvSpPr>
        <p:spPr>
          <a:noFill/>
        </p:spPr>
        <p:txBody>
          <a:bodyPr/>
          <a:lstStyle/>
          <a:p>
            <a:r>
              <a:rPr lang="zh-CN" altLang="en-US" b="1" smtClean="0"/>
              <a:t>病毒理论方面的经典文章 </a:t>
            </a:r>
            <a:r>
              <a:rPr lang="zh-CN" altLang="en-US" b="1" i="1" smtClean="0">
                <a:hlinkClick r:id="rId3" tooltip="收藏到我的网摘中，并分享给我的朋友" action="ppaction://hlinkfile"/>
              </a:rPr>
              <a:t>收藏</a:t>
            </a:r>
            <a:r>
              <a:rPr lang="zh-CN" altLang="en-US" b="1" i="1" smtClean="0"/>
              <a:t> </a:t>
            </a:r>
            <a:endParaRPr lang="zh-CN" altLang="en-US" b="1" smtClean="0"/>
          </a:p>
          <a:p>
            <a:r>
              <a:rPr lang="en-US" altLang="zh-CN" b="1" smtClean="0"/>
              <a:t>Fred Cohen</a:t>
            </a:r>
            <a:br>
              <a:rPr lang="en-US" altLang="zh-CN" b="1" smtClean="0"/>
            </a:br>
            <a:r>
              <a:rPr lang="en-US" altLang="zh-CN" b="1" smtClean="0"/>
              <a:t>____________________________________________________________________________________</a:t>
            </a:r>
            <a:br>
              <a:rPr lang="en-US" altLang="zh-CN" b="1" smtClean="0"/>
            </a:br>
            <a:r>
              <a:rPr lang="en-US" altLang="zh-CN" b="1" smtClean="0"/>
              <a:t>Computational Aspects of Computer Viruses</a:t>
            </a:r>
            <a:r>
              <a:rPr lang="zh-CN" altLang="en-US" b="1" smtClean="0"/>
              <a:t>，</a:t>
            </a:r>
            <a:r>
              <a:rPr lang="zh-CN" altLang="en-US" b="1" smtClean="0">
                <a:hlinkClick r:id="rId4"/>
              </a:rPr>
              <a:t>下载</a:t>
            </a:r>
            <a:br>
              <a:rPr lang="zh-CN" altLang="en-US" smtClean="0"/>
            </a:br>
            <a:r>
              <a:rPr lang="zh-CN" altLang="en-US" smtClean="0"/>
              <a:t>      本文证明了“判断任何一个计算机程序中是否包含病毒是一个不可判定的问题”。这是一篇引用率很高的经典文章</a:t>
            </a:r>
            <a:br>
              <a:rPr lang="zh-CN" altLang="en-US" smtClean="0"/>
            </a:br>
            <a:br>
              <a:rPr lang="zh-CN" altLang="en-US" smtClean="0"/>
            </a:br>
            <a:r>
              <a:rPr lang="en-US" altLang="zh-CN" b="1" smtClean="0"/>
              <a:t>Computer Viruses - Theory and Experiments</a:t>
            </a:r>
            <a:r>
              <a:rPr lang="zh-CN" altLang="en-US" b="1" smtClean="0"/>
              <a:t>，</a:t>
            </a:r>
            <a:r>
              <a:rPr lang="zh-CN" altLang="en-US" b="1" smtClean="0">
                <a:hlinkClick r:id="rId5"/>
              </a:rPr>
              <a:t>下载</a:t>
            </a:r>
            <a:br>
              <a:rPr lang="zh-CN" altLang="en-US" smtClean="0"/>
            </a:br>
            <a:r>
              <a:rPr lang="zh-CN" altLang="en-US" smtClean="0"/>
              <a:t>       本文开创性地给出了计算机病毒的基础理论及其相关结论。</a:t>
            </a:r>
            <a:br>
              <a:rPr lang="zh-CN" altLang="en-US" smtClean="0"/>
            </a:br>
            <a:br>
              <a:rPr lang="zh-CN" altLang="en-US" smtClean="0"/>
            </a:br>
            <a:r>
              <a:rPr lang="en-US" altLang="zh-CN" b="1" smtClean="0"/>
              <a:t>A Formal Definition of Computer Worms and Some Related Results</a:t>
            </a:r>
            <a:r>
              <a:rPr lang="zh-CN" altLang="en-US" b="1" smtClean="0"/>
              <a:t>，</a:t>
            </a:r>
            <a:r>
              <a:rPr lang="zh-CN" altLang="en-US" b="1" smtClean="0">
                <a:hlinkClick r:id="rId6"/>
              </a:rPr>
              <a:t>下载</a:t>
            </a:r>
            <a:br>
              <a:rPr lang="zh-CN" altLang="en-US" smtClean="0"/>
            </a:br>
            <a:r>
              <a:rPr lang="zh-CN" altLang="en-US" smtClean="0"/>
              <a:t>    本文给出了计算机蠕虫的形式化定义，并基于此定义证明了蠕虫的相关属性等一系列结论。</a:t>
            </a:r>
            <a:br>
              <a:rPr lang="zh-CN" altLang="en-US" smtClean="0"/>
            </a:br>
            <a:br>
              <a:rPr lang="zh-CN" altLang="en-US" smtClean="0"/>
            </a:br>
            <a:r>
              <a:rPr lang="en-US" altLang="zh-CN" b="1" smtClean="0"/>
              <a:t>Models of Practical Defenses Against Computer Viruses</a:t>
            </a:r>
            <a:r>
              <a:rPr lang="zh-CN" altLang="en-US" b="1" smtClean="0"/>
              <a:t>，</a:t>
            </a:r>
            <a:r>
              <a:rPr lang="zh-CN" altLang="en-US" b="1" smtClean="0">
                <a:hlinkClick r:id="rId7"/>
              </a:rPr>
              <a:t>下载</a:t>
            </a:r>
            <a:br>
              <a:rPr lang="zh-CN" altLang="en-US" smtClean="0"/>
            </a:br>
            <a:r>
              <a:rPr lang="zh-CN" altLang="en-US" smtClean="0"/>
              <a:t>      本文描述了计算机病毒防御技术的形式化模型。</a:t>
            </a:r>
            <a:br>
              <a:rPr lang="zh-CN" altLang="en-US" smtClean="0"/>
            </a:br>
            <a:br>
              <a:rPr lang="zh-CN" altLang="en-US" smtClean="0"/>
            </a:br>
            <a:r>
              <a:rPr lang="en-US" altLang="zh-CN" b="1" smtClean="0"/>
              <a:t>Reply to `Comment on "A Framework for Modelling Trojans and Computer Virus Infection"' by E. Mäkinen</a:t>
            </a:r>
            <a:r>
              <a:rPr lang="zh-CN" altLang="en-US" b="1" smtClean="0"/>
              <a:t>，</a:t>
            </a:r>
            <a:r>
              <a:rPr lang="zh-CN" altLang="en-US" b="1" smtClean="0">
                <a:hlinkClick r:id="rId8"/>
              </a:rPr>
              <a:t>下载</a:t>
            </a:r>
            <a:br>
              <a:rPr lang="zh-CN" altLang="en-US" smtClean="0"/>
            </a:br>
            <a:r>
              <a:rPr lang="zh-CN" altLang="en-US" smtClean="0"/>
              <a:t>       本文针对现代操作系统完善了</a:t>
            </a:r>
            <a:r>
              <a:rPr lang="en-US" altLang="zh-CN" b="1" smtClean="0"/>
              <a:t>Computational Aspects of Computer Viruses</a:t>
            </a:r>
            <a:r>
              <a:rPr lang="zh-CN" altLang="en-US" smtClean="0"/>
              <a:t>中的形式化定义与模型</a:t>
            </a:r>
            <a:r>
              <a:rPr lang="zh-CN" altLang="en-US" b="1" smtClean="0"/>
              <a:t>。</a:t>
            </a:r>
            <a:br>
              <a:rPr lang="zh-CN" altLang="en-US" smtClean="0"/>
            </a:br>
            <a:br>
              <a:rPr lang="zh-CN" altLang="en-US" smtClean="0"/>
            </a:br>
            <a:r>
              <a:rPr lang="en-US" altLang="zh-CN" b="1" smtClean="0"/>
              <a:t>Leonard Adleman</a:t>
            </a:r>
            <a:br>
              <a:rPr lang="en-US" altLang="zh-CN" smtClean="0"/>
            </a:br>
            <a:r>
              <a:rPr lang="en-US" altLang="zh-CN" b="1" smtClean="0"/>
              <a:t>____________________________________________________________________________________</a:t>
            </a:r>
            <a:br>
              <a:rPr lang="en-US" altLang="zh-CN" smtClean="0"/>
            </a:br>
            <a:r>
              <a:rPr lang="en-US" altLang="zh-CN" b="1" smtClean="0"/>
              <a:t>An Abstract Theory of Computer Viruses</a:t>
            </a:r>
            <a:br>
              <a:rPr lang="en-US" altLang="zh-CN" smtClean="0"/>
            </a:br>
            <a:r>
              <a:rPr lang="en-US" altLang="zh-CN" smtClean="0"/>
              <a:t>       In recent years the detection of computer viruses has become common place. It appears that for the most part these viruses have been 'benign' or only mildly destructive. However, whether or not computer viruses have the potential t o cause major and prolonged disruptions of computing environments is an open question. Such basic questions as: How hard is it to detect programs infected by computer viruses? Can infected programs be 'disinfected'? What forms of protection exist? How destructive can computer viruses be? have been at most partially addressed [Col][Co2]'.Indeed a generally accepted definition of computer virus has yet to emerge. For these reasons, a rigorous study of computer viruses seems appropriate.</a:t>
            </a:r>
            <a:br>
              <a:rPr lang="en-US" altLang="zh-CN" smtClean="0"/>
            </a:br>
            <a:br>
              <a:rPr lang="en-US" altLang="zh-CN" smtClean="0"/>
            </a:br>
            <a:r>
              <a:rPr lang="en-US" altLang="zh-CN" b="1" smtClean="0"/>
              <a:t>Jan Bergstra, Alban Ponse</a:t>
            </a:r>
            <a:br>
              <a:rPr lang="en-US" altLang="zh-CN" smtClean="0"/>
            </a:br>
            <a:r>
              <a:rPr lang="en-US" altLang="zh-CN" b="1" smtClean="0"/>
              <a:t>____________________________________________________________________________________</a:t>
            </a:r>
            <a:br>
              <a:rPr lang="en-US" altLang="zh-CN" smtClean="0"/>
            </a:br>
            <a:r>
              <a:rPr lang="en-US" altLang="zh-CN" b="1" smtClean="0"/>
              <a:t>A Bypass of Cohen's Impossibility Result</a:t>
            </a:r>
            <a:br>
              <a:rPr lang="en-US" altLang="zh-CN" smtClean="0"/>
            </a:br>
            <a:r>
              <a:rPr lang="en-US" altLang="zh-CN" smtClean="0"/>
              <a:t>       Detecting illegal resource access in the setting of network communication or grid computing is similar to the problem of virus detection as put forward by Fred Cohen in 1984. We disucuss Cohen's impossibility result on virus detection, and introduce "risk assessment of security hazards", a notion that is decidable for a large class of program behaviors.</a:t>
            </a:r>
            <a:br>
              <a:rPr lang="en-US" altLang="zh-CN" smtClean="0"/>
            </a:br>
            <a:br>
              <a:rPr lang="en-US" altLang="zh-CN" smtClean="0"/>
            </a:br>
            <a:r>
              <a:rPr lang="en-US" altLang="zh-CN" b="1" smtClean="0"/>
              <a:t>Guillaume Bonfante, Matthieu Kaczmarek, Jean-Yves Mario</a:t>
            </a:r>
            <a:br>
              <a:rPr lang="en-US" altLang="zh-CN" smtClean="0"/>
            </a:br>
            <a:r>
              <a:rPr lang="en-US" altLang="zh-CN" b="1" smtClean="0"/>
              <a:t>____________________________________________________________________________________</a:t>
            </a:r>
            <a:br>
              <a:rPr lang="en-US" altLang="zh-CN" smtClean="0"/>
            </a:br>
            <a:r>
              <a:rPr lang="en-US" altLang="zh-CN" b="1" smtClean="0"/>
              <a:t>Toward an abstract computer virology</a:t>
            </a:r>
            <a:br>
              <a:rPr lang="en-US" altLang="zh-CN" smtClean="0"/>
            </a:br>
            <a:br>
              <a:rPr lang="en-US" altLang="zh-CN" smtClean="0"/>
            </a:br>
            <a:r>
              <a:rPr lang="en-US" altLang="zh-CN" smtClean="0"/>
              <a:t>We are concerned with theoretical aspects of computer viruses. For this, we suggest a new definition of viruses which is clearly based on the iteration theorem and above all on Kleene's recursion theorem. We show that we capture in a natural way previous definitions, and in particular the one of Adleman. We establish generic constructions in order to construct viruses, and we illustrate them by various examples. We discuss about the relationship between information theory and virus and we propose a defense against some kind of viral propagation. Lastly, we show that virus detection is ∏02-complete. However, since we are able to deal with system vulnerability, we exhibit another defense based on controlling system access.</a:t>
            </a:r>
            <a:br>
              <a:rPr lang="en-US" altLang="zh-CN" smtClean="0"/>
            </a:br>
            <a:br>
              <a:rPr lang="en-US" altLang="zh-CN" smtClean="0"/>
            </a:br>
            <a:r>
              <a:rPr lang="en-US" altLang="zh-CN" b="1" smtClean="0"/>
              <a:t>David Chess, Steve White</a:t>
            </a:r>
            <a:br>
              <a:rPr lang="en-US" altLang="zh-CN" smtClean="0"/>
            </a:br>
            <a:r>
              <a:rPr lang="en-US" altLang="zh-CN" b="1" smtClean="0"/>
              <a:t>____________________________________________________________________________________</a:t>
            </a:r>
            <a:br>
              <a:rPr lang="en-US" altLang="zh-CN" smtClean="0"/>
            </a:br>
            <a:r>
              <a:rPr lang="en-US" altLang="zh-CN" b="1" smtClean="0"/>
              <a:t>An Undetectable Computer Virus</a:t>
            </a:r>
            <a:br>
              <a:rPr lang="en-US" altLang="zh-CN" smtClean="0"/>
            </a:br>
            <a:r>
              <a:rPr lang="en-US" altLang="zh-CN" smtClean="0"/>
              <a:t>       One of the few solid theoretical results in the study of computer viruses is Cohen's 1987 demonstration that there is no algorithm that can perfectly detect all possible viruses [1]. This brief paper adds to the bad news, by pointing out that there are computer viruses which no algorithm can detect, even under a somewhat more liberal definition of detection. We also comment on the senses of "detect" used in these results, and note that the immediate impact of these results on computer virus detection in the real world is small.</a:t>
            </a:r>
            <a:br>
              <a:rPr lang="en-US" altLang="zh-CN" smtClean="0"/>
            </a:br>
            <a:br>
              <a:rPr lang="en-US" altLang="zh-CN" smtClean="0"/>
            </a:br>
            <a:r>
              <a:rPr lang="en-US" altLang="zh-CN" b="1" smtClean="0"/>
              <a:t>William Dowling</a:t>
            </a:r>
            <a:br>
              <a:rPr lang="en-US" altLang="zh-CN" smtClean="0"/>
            </a:br>
            <a:r>
              <a:rPr lang="en-US" altLang="zh-CN" b="1" smtClean="0"/>
              <a:t>____________________________________________________________________________________</a:t>
            </a:r>
            <a:br>
              <a:rPr lang="en-US" altLang="zh-CN" smtClean="0"/>
            </a:br>
            <a:r>
              <a:rPr lang="en-US" altLang="zh-CN" b="1" smtClean="0"/>
              <a:t>There Are No Safe Virus Tests</a:t>
            </a:r>
            <a:br>
              <a:rPr lang="en-US" altLang="zh-CN" smtClean="0"/>
            </a:br>
            <a:r>
              <a:rPr lang="en-US" altLang="zh-CN" smtClean="0"/>
              <a:t>    This note gives a proof that no program can both test its input for the presence of a virus and simultaneously be guaranteed not to spread a virus itself.</a:t>
            </a:r>
            <a:br>
              <a:rPr lang="en-US" altLang="zh-CN" smtClean="0"/>
            </a:br>
            <a:br>
              <a:rPr lang="en-US" altLang="zh-CN" smtClean="0"/>
            </a:br>
            <a:r>
              <a:rPr lang="en-US" altLang="zh-CN" b="1" smtClean="0"/>
              <a:t>Eric Filiol, Marko Helenius, Stefano Zanero</a:t>
            </a:r>
            <a:br>
              <a:rPr lang="en-US" altLang="zh-CN" b="1" smtClean="0"/>
            </a:br>
            <a:r>
              <a:rPr lang="en-US" altLang="zh-CN" b="1" smtClean="0"/>
              <a:t>____________________________________________________________________________________</a:t>
            </a:r>
            <a:br>
              <a:rPr lang="en-US" altLang="zh-CN" smtClean="0"/>
            </a:br>
            <a:r>
              <a:rPr lang="en-US" altLang="zh-CN" b="1" smtClean="0"/>
              <a:t>Open problems in computer virology</a:t>
            </a:r>
            <a:br>
              <a:rPr lang="en-US" altLang="zh-CN" smtClean="0"/>
            </a:br>
            <a:r>
              <a:rPr lang="en-US" altLang="zh-CN" smtClean="0"/>
              <a:t>     In this article, we briefly review some of the most important open problems in computer virology, in three different areas: theoretical computer virology, virus propagation modeling and antiviral techniques. For each area, we briefly describe the open problems, we review the state of the art, and propose promising research directions.</a:t>
            </a:r>
            <a:br>
              <a:rPr lang="en-US" altLang="zh-CN" smtClean="0"/>
            </a:br>
            <a:br>
              <a:rPr lang="en-US" altLang="zh-CN" smtClean="0"/>
            </a:br>
            <a:r>
              <a:rPr lang="en-US" altLang="zh-CN" b="1" smtClean="0"/>
              <a:t>Winfried Gleissner</a:t>
            </a:r>
            <a:br>
              <a:rPr lang="en-US" altLang="zh-CN" smtClean="0"/>
            </a:br>
            <a:r>
              <a:rPr lang="en-US" altLang="zh-CN" b="1" smtClean="0"/>
              <a:t>____________________________________________________________________________________</a:t>
            </a:r>
            <a:br>
              <a:rPr lang="en-US" altLang="zh-CN" smtClean="0"/>
            </a:br>
            <a:r>
              <a:rPr lang="en-US" altLang="zh-CN" b="1" smtClean="0"/>
              <a:t>A Mathematical Theory for the Spread of Computer Viruses</a:t>
            </a:r>
            <a:br>
              <a:rPr lang="en-US" altLang="zh-CN" smtClean="0"/>
            </a:br>
            <a:r>
              <a:rPr lang="en-US" altLang="zh-CN" smtClean="0"/>
              <a:t>       A model is introduced to treat the spread of computer viruses mathematically. A recurrence formula is given which allows a closed expression to be derived for the probability that, starting from an initial state, a given viral state will be reached after executing exactly k programs. In some special cases this recurrence formula can be used for numeric computations, It is shown that the infection process does not stop before all programs are infected, which are visible for any infected program in the initial state.</a:t>
            </a:r>
            <a:br>
              <a:rPr lang="en-US" altLang="zh-CN" smtClean="0"/>
            </a:br>
            <a:br>
              <a:rPr lang="en-US" altLang="zh-CN" smtClean="0"/>
            </a:br>
            <a:r>
              <a:rPr lang="en-US" altLang="zh-CN" b="1" smtClean="0"/>
              <a:t>Kimmo Kauranen, Erkki Makinen</a:t>
            </a:r>
            <a:br>
              <a:rPr lang="en-US" altLang="zh-CN" smtClean="0"/>
            </a:br>
            <a:r>
              <a:rPr lang="en-US" altLang="zh-CN" b="1" smtClean="0"/>
              <a:t>____________________________________________________________________________________</a:t>
            </a:r>
            <a:br>
              <a:rPr lang="en-US" altLang="zh-CN" smtClean="0"/>
            </a:br>
            <a:r>
              <a:rPr lang="en-US" altLang="zh-CN" b="1" smtClean="0"/>
              <a:t>A note on Cohen's formal model for computer viruses</a:t>
            </a:r>
            <a:br>
              <a:rPr lang="en-US" altLang="zh-CN" smtClean="0"/>
            </a:br>
            <a:r>
              <a:rPr lang="en-US" altLang="zh-CN" smtClean="0"/>
              <a:t>       This note discusses the formal model for computer viruses presented by Fred Cohen. We propose some refinements for the model. Especially, we define a computer virus to be a description of a Turing machine capable of writing a description of another Turing machine to the tape of a universal Turing machine.</a:t>
            </a:r>
            <a:br>
              <a:rPr lang="en-US" altLang="zh-CN" smtClean="0"/>
            </a:br>
            <a:br>
              <a:rPr lang="en-US" altLang="zh-CN" smtClean="0"/>
            </a:br>
            <a:r>
              <a:rPr lang="en-US" altLang="zh-CN" b="1" smtClean="0"/>
              <a:t>Arun Lakhotia, Prabhat Singh</a:t>
            </a:r>
            <a:br>
              <a:rPr lang="en-US" altLang="zh-CN" smtClean="0"/>
            </a:br>
            <a:r>
              <a:rPr lang="en-US" altLang="zh-CN" b="1" smtClean="0"/>
              <a:t>____________________________________________________________________________________</a:t>
            </a:r>
            <a:br>
              <a:rPr lang="en-US" altLang="zh-CN" smtClean="0"/>
            </a:br>
            <a:r>
              <a:rPr lang="en-US" altLang="zh-CN" b="1" smtClean="0"/>
              <a:t>Challenges in getting 'formal' with viruses</a:t>
            </a:r>
            <a:br>
              <a:rPr lang="en-US" altLang="zh-CN" smtClean="0"/>
            </a:br>
            <a:r>
              <a:rPr lang="en-US" altLang="zh-CN" smtClean="0"/>
              <a:t>     Is it a virus, a worm, a Trojan, or a backdoor? Answering this question correctly for any arbitrary program is known to be an undecidable problem. That is, it is impossible to write a computer program that will identify correctly whether an arbitrary program is a virus, a worm, etc. - no matter how much computing power is thrown at the problem.</a:t>
            </a:r>
            <a:br>
              <a:rPr lang="en-US" altLang="zh-CN" smtClean="0"/>
            </a:br>
            <a:br>
              <a:rPr lang="en-US" altLang="zh-CN" smtClean="0"/>
            </a:br>
            <a:r>
              <a:rPr lang="en-US" altLang="zh-CN" b="1" smtClean="0"/>
              <a:t>Ferenc Leitold</a:t>
            </a:r>
            <a:br>
              <a:rPr lang="en-US" altLang="zh-CN" b="1" smtClean="0"/>
            </a:br>
            <a:r>
              <a:rPr lang="en-US" altLang="zh-CN" b="1" smtClean="0"/>
              <a:t>____________________________________________________________________________________</a:t>
            </a:r>
            <a:br>
              <a:rPr lang="en-US" altLang="zh-CN" smtClean="0"/>
            </a:br>
            <a:r>
              <a:rPr lang="en-US" altLang="zh-CN" b="1" smtClean="0"/>
              <a:t>Mathematical Model of Computer Viruses</a:t>
            </a:r>
            <a:br>
              <a:rPr lang="en-US" altLang="zh-CN" smtClean="0"/>
            </a:br>
            <a:r>
              <a:rPr lang="en-US" altLang="zh-CN" smtClean="0"/>
              <a:t>      In real computers the operating system organizes the connection between the unique programs. In most operating systems a program can modify other program and/or data files. There are some special programs which utilize this facility of the operating system, for example the computer viruses. For the analysis of programs which modify other programs it is necessary to define a new computation model. The new mathematical model - called Random Access Stored Program Machine with Attached Background Storage (RASPM with ABS) - is introduced in this paper. The other required tool is a suitable model for the operating system. This new model is also introduced using mathematical methods.</a:t>
            </a:r>
            <a:br>
              <a:rPr lang="en-US" altLang="zh-CN" smtClean="0"/>
            </a:br>
            <a:br>
              <a:rPr lang="en-US" altLang="zh-CN" smtClean="0"/>
            </a:br>
            <a:r>
              <a:rPr lang="en-US" altLang="zh-CN" b="1" smtClean="0"/>
              <a:t>Reductions of the general virus detection problem</a:t>
            </a:r>
            <a:br>
              <a:rPr lang="en-US" altLang="zh-CN" smtClean="0"/>
            </a:br>
            <a:r>
              <a:rPr lang="en-US" altLang="zh-CN" smtClean="0"/>
              <a:t>      Theoretically it is impossible to generate a program which can solve the general virus detection problem. This theorem has been proved in different ways in the literature. Since the general virus detection problem is not solvable, we have to reduce the problem: we can deal "only" with a subset of viruses. For example, we can limit the storage space of viruses or we can limit the execution time of viruses. Theoretically in these cases it can be proved that there is an algorithm for the virus detection problem. On the other hand, we can reduce the general virus detection problem if we deal with the known viruses only. In this paper, I would like to examine the virus detection problem, the possible reductions of the virus detection problem and, of course, I would like to highlight the usability of the virus detection algorithms in the practice too.</a:t>
            </a:r>
            <a:br>
              <a:rPr lang="en-US" altLang="zh-CN" smtClean="0"/>
            </a:br>
            <a:br>
              <a:rPr lang="en-US" altLang="zh-CN" smtClean="0"/>
            </a:br>
            <a:r>
              <a:rPr lang="en-US" altLang="zh-CN" b="1" smtClean="0"/>
              <a:t>Erkki Makinen</a:t>
            </a:r>
            <a:br>
              <a:rPr lang="en-US" altLang="zh-CN" b="1" smtClean="0"/>
            </a:br>
            <a:r>
              <a:rPr lang="en-US" altLang="zh-CN" b="1" smtClean="0"/>
              <a:t>____________________________________________________________________________________</a:t>
            </a:r>
            <a:br>
              <a:rPr lang="en-US" altLang="zh-CN" smtClean="0"/>
            </a:br>
            <a:r>
              <a:rPr lang="en-US" altLang="zh-CN" b="1" smtClean="0"/>
              <a:t>Comment on 'A Framework for Modelling Trojans and Computer Virus Infection'</a:t>
            </a:r>
            <a:br>
              <a:rPr lang="en-US" altLang="zh-CN" smtClean="0"/>
            </a:br>
            <a:r>
              <a:rPr lang="en-US" altLang="zh-CN" smtClean="0"/>
              <a:t>      We (re-)introduce a Turing machine model for computer viruses. Despite the recent criticism of Turing machine models, they enjoy important advantages: their well-known notation and rich theory make them easy to understand and to elaborate. For many natural problems concerning computer viruses, e.g. for various decidability problems, Turing machine models provide a suitable platform of research.</a:t>
            </a:r>
            <a:br>
              <a:rPr lang="en-US" altLang="zh-CN" smtClean="0"/>
            </a:br>
            <a:br>
              <a:rPr lang="en-US" altLang="zh-CN" smtClean="0"/>
            </a:br>
            <a:r>
              <a:rPr lang="en-US" altLang="zh-CN" b="1" smtClean="0"/>
              <a:t>Diomidis Spinellis</a:t>
            </a:r>
            <a:br>
              <a:rPr lang="en-US" altLang="zh-CN" smtClean="0"/>
            </a:br>
            <a:r>
              <a:rPr lang="en-US" altLang="zh-CN" b="1" smtClean="0"/>
              <a:t>____________________________________________________________________________________</a:t>
            </a:r>
            <a:br>
              <a:rPr lang="en-US" altLang="zh-CN" smtClean="0"/>
            </a:br>
            <a:r>
              <a:rPr lang="en-US" altLang="zh-CN" b="1" smtClean="0"/>
              <a:t>Reliable Identification of Bounded-length Viruses is NP-complete</a:t>
            </a:r>
            <a:br>
              <a:rPr lang="en-US" altLang="zh-CN" smtClean="0"/>
            </a:br>
            <a:br>
              <a:rPr lang="en-US" altLang="zh-CN" smtClean="0"/>
            </a:br>
            <a:r>
              <a:rPr lang="en-US" altLang="zh-CN" smtClean="0"/>
              <a:t>        A virus is a program that replicates itself by copying its code into other files. A common virus protection mechanism involves scanning files to detect code patterns of known viruses. We prove that the problem of reliably identifying a bounded-length mutating virus is NP-complete by showing that a virus detector for a certain virus strain can be used to solve the satisfiability problem. The implication of this result is that virus identification methods will be facing increasing strain as virus mutation and hosting strategies mature, and that different protection methods should be developed and employed.</a:t>
            </a:r>
            <a:br>
              <a:rPr lang="en-US" altLang="zh-CN" smtClean="0"/>
            </a:br>
            <a:br>
              <a:rPr lang="en-US" altLang="zh-CN" smtClean="0"/>
            </a:br>
            <a:r>
              <a:rPr lang="en-US" altLang="zh-CN" b="1" smtClean="0"/>
              <a:t>Harold Thimbleby, Stuart Anderson, Paul Cairns</a:t>
            </a:r>
            <a:br>
              <a:rPr lang="en-US" altLang="zh-CN" smtClean="0"/>
            </a:br>
            <a:r>
              <a:rPr lang="en-US" altLang="zh-CN" b="1" smtClean="0"/>
              <a:t>____________________________________________________________________________________</a:t>
            </a:r>
            <a:br>
              <a:rPr lang="en-US" altLang="zh-CN" smtClean="0"/>
            </a:br>
            <a:r>
              <a:rPr lang="en-US" altLang="zh-CN" b="1" smtClean="0"/>
              <a:t>A framework for modelling trojans and computer virus infection</a:t>
            </a:r>
            <a:br>
              <a:rPr lang="en-US" altLang="zh-CN" smtClean="0"/>
            </a:br>
            <a:r>
              <a:rPr lang="en-US" altLang="zh-CN" smtClean="0"/>
              <a:t>        It is not possible to view a computer operating in the real world, including the possibility of Trojan Horse programs and computer viruses, as simply a finite realisation of a Turing Machine. We consider the actions of Trojan Horses and viruses in real computer systems and suggest a minimal framework for an adequate formal understanding of the phenomena. Some conventional approaches, including biological metaphors, are shown to be inadequate; some suggestions are made towards constructing virally-resistant systems.</a:t>
            </a:r>
            <a:br>
              <a:rPr lang="en-US" altLang="zh-CN" smtClean="0"/>
            </a:br>
            <a:br>
              <a:rPr lang="en-US" altLang="zh-CN" smtClean="0"/>
            </a:br>
            <a:r>
              <a:rPr lang="en-US" altLang="zh-CN" b="1" smtClean="0"/>
              <a:t>Matt Webster</a:t>
            </a:r>
            <a:br>
              <a:rPr lang="en-US" altLang="zh-CN" smtClean="0"/>
            </a:br>
            <a:r>
              <a:rPr lang="en-US" altLang="zh-CN" b="1" smtClean="0"/>
              <a:t>____________________________________________________________________________________</a:t>
            </a:r>
            <a:br>
              <a:rPr lang="en-US" altLang="zh-CN" smtClean="0"/>
            </a:br>
            <a:r>
              <a:rPr lang="en-US" altLang="zh-CN" b="1" smtClean="0"/>
              <a:t>Algebraic Specification of Computer Viruses and Their Environments</a:t>
            </a:r>
            <a:br>
              <a:rPr lang="en-US" altLang="zh-CN" smtClean="0"/>
            </a:br>
            <a:r>
              <a:rPr lang="en-US" altLang="zh-CN" smtClean="0"/>
              <a:t>        This paper introduces an approach to formal specification of computer viruses and their environments through the development of algebraic specifications using Gurevich's Abstract State Machines (ASMs) and Goguen's OBJ. Distributed ASMs are used to develop a model of an abstract computer virus, which through a process of refinement is converted into models of different virus types. Further refinement has resulted in an executable specification, written in the Abstract State Machine Language, AsmL. The models strengthen the thesis that any algorithm can be modelled at a natural abstraction level using an Abstract State Machine. The ASM models combined with the AsmL executable specification provide a complementary theoretical and experimental framework for proofs and experiments on computer viruses and their environments, as well as a useful means of classification of different computer viruses types. Next we look at a different approach to computer virus analysis using OBJ, which is used to specify computer viruses written in an ad hoc programming language, SPL. The OBJ specification is shown to be useful for the detection of a virus type that is particularly difficult to detect - the metamorphic computer virus (MCV). Finally, the usefulness of the two specifications for reasoning about computer viruses is discussed and in this regard the two formalisms are compared.</a:t>
            </a:r>
            <a:br>
              <a:rPr lang="en-US" altLang="zh-CN" smtClean="0"/>
            </a:br>
            <a:br>
              <a:rPr lang="en-US" altLang="zh-CN" smtClean="0"/>
            </a:br>
            <a:r>
              <a:rPr lang="en-US" altLang="zh-CN" b="1" smtClean="0"/>
              <a:t>Sung Yang</a:t>
            </a:r>
            <a:br>
              <a:rPr lang="en-US" altLang="zh-CN" smtClean="0"/>
            </a:br>
            <a:r>
              <a:rPr lang="en-US" altLang="zh-CN" b="1" smtClean="0"/>
              <a:t>____________________________________________________________________________________</a:t>
            </a:r>
            <a:br>
              <a:rPr lang="en-US" altLang="zh-CN" smtClean="0"/>
            </a:br>
            <a:r>
              <a:rPr lang="en-US" altLang="zh-CN" b="1" smtClean="0"/>
              <a:t>Movement of Viruses</a:t>
            </a:r>
            <a:br>
              <a:rPr lang="en-US" altLang="zh-CN" smtClean="0"/>
            </a:br>
            <a:r>
              <a:rPr lang="en-US" altLang="zh-CN" smtClean="0"/>
              <a:t>       Computer virus (computer organism) movement may be one of the most important phenomena of computer viruses, but there was almost no study and no interest on this issue. So this subject is very much unknown, and especially about the self-movement.</a:t>
            </a:r>
            <a:br>
              <a:rPr lang="en-US" altLang="zh-CN" smtClean="0"/>
            </a:br>
            <a:br>
              <a:rPr lang="en-US" altLang="zh-CN" smtClean="0"/>
            </a:br>
            <a:r>
              <a:rPr lang="en-US" altLang="zh-CN" b="1" smtClean="0"/>
              <a:t>Zhihong Zuo, Mingtian Zhou</a:t>
            </a:r>
            <a:br>
              <a:rPr lang="en-US" altLang="zh-CN" smtClean="0"/>
            </a:br>
            <a:r>
              <a:rPr lang="en-US" altLang="zh-CN" b="1" smtClean="0"/>
              <a:t>____________________________________________________________________________________</a:t>
            </a:r>
            <a:br>
              <a:rPr lang="en-US" altLang="zh-CN" smtClean="0"/>
            </a:br>
            <a:r>
              <a:rPr lang="en-US" altLang="zh-CN" b="1" smtClean="0"/>
              <a:t>Some Further Theoretical Results about Computer Viruses</a:t>
            </a:r>
            <a:br>
              <a:rPr lang="en-US" altLang="zh-CN" smtClean="0"/>
            </a:br>
            <a:r>
              <a:rPr lang="en-US" altLang="zh-CN" smtClean="0"/>
              <a:t>     In this paper we give some general definitions of computer viruses which comply with our common understanding of computer viruses. Based on these definitions, we prove theoretically that there may exist some special kinds of computer viruses that have not been found in the real world yet. Furthermore, we prove that the set of computer viruses with the same kernel is ∏2-complete. In general the set of computer viruses is </a:t>
            </a:r>
            <a:r>
              <a:rPr lang="el-GR" altLang="zh-CN" smtClean="0"/>
              <a:t>Σ3-</a:t>
            </a:r>
            <a:r>
              <a:rPr lang="en-US" altLang="zh-CN" smtClean="0"/>
              <a:t>complete.</a:t>
            </a:r>
            <a:br>
              <a:rPr lang="en-US" altLang="zh-CN" smtClean="0"/>
            </a:br>
            <a:br>
              <a:rPr lang="en-US" altLang="zh-CN" smtClean="0"/>
            </a:br>
            <a:r>
              <a:rPr lang="en-US" altLang="zh-CN" b="1" smtClean="0"/>
              <a:t>Zhihong Zuo, Mingtian Zhou, Qing-xin Zhu</a:t>
            </a:r>
            <a:br>
              <a:rPr lang="en-US" altLang="zh-CN" b="1" smtClean="0"/>
            </a:br>
            <a:r>
              <a:rPr lang="en-US" altLang="zh-CN" b="1" smtClean="0"/>
              <a:t>____________________________________________________________________________________</a:t>
            </a:r>
            <a:br>
              <a:rPr lang="en-US" altLang="zh-CN" smtClean="0"/>
            </a:br>
            <a:r>
              <a:rPr lang="en-US" altLang="zh-CN" b="1" smtClean="0"/>
              <a:t>On the Time Complexity of Computer Viruses</a:t>
            </a:r>
            <a:br>
              <a:rPr lang="en-US" altLang="zh-CN" smtClean="0"/>
            </a:br>
            <a:r>
              <a:rPr lang="en-US" altLang="zh-CN" smtClean="0"/>
              <a:t>          Computer viruses can disable computer systems not only by destroying data or modifying a system's configuration, but also by consuming most of the computing resources such as CPU time and storage. The latter effects are related to the computational complexity of computer viruses. In this correspondence, we investigate some issues concerning the time complexity of computer viruses, and prove some known experimental results mathematically. We prove that there exist computer viruses with arbitrarily long running time, not only in the infecting procedure but in the executing procedure. Moreover, we prove that there are computer viruses with arbitrarily large time complexity in the detecting procedure, and there are undecidable computer viruses that have no "minimal" detecting procedure. </a:t>
            </a:r>
            <a:endParaRPr lang="en-US" altLang="zh-CN" smtClean="0"/>
          </a:p>
          <a:p>
            <a:endParaRPr lang="zh-CN" altLang="en-US" smtClean="0"/>
          </a:p>
        </p:txBody>
      </p:sp>
      <p:sp>
        <p:nvSpPr>
          <p:cNvPr id="154628" name="灯片编号占位符 3"/>
          <p:cNvSpPr>
            <a:spLocks noGrp="1"/>
          </p:cNvSpPr>
          <p:nvPr>
            <p:ph type="sldNum" sz="quarter" idx="5"/>
          </p:nvPr>
        </p:nvSpPr>
        <p:spPr>
          <a:noFill/>
        </p:spPr>
        <p:txBody>
          <a:bodyPr/>
          <a:lstStyle/>
          <a:p>
            <a:fld id="{84A1187E-CD52-4671-AD3F-D7AD8FD625FE}" type="slidenum">
              <a:rPr lang="fr-FR" altLang="zh-CN" smtClean="0"/>
            </a:fld>
            <a:endParaRPr lang="fr-FR" altLang="zh-CN"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900">
                <a:solidFill>
                  <a:schemeClr val="tx1"/>
                </a:solidFill>
                <a:latin typeface="Arial" panose="020B0604020202020204" pitchFamily="34" charset="0"/>
              </a:defRPr>
            </a:lvl1pPr>
            <a:lvl2pPr marL="742950" indent="-285750">
              <a:defRPr sz="900">
                <a:solidFill>
                  <a:schemeClr val="tx1"/>
                </a:solidFill>
                <a:latin typeface="Arial" panose="020B0604020202020204" pitchFamily="34" charset="0"/>
              </a:defRPr>
            </a:lvl2pPr>
            <a:lvl3pPr marL="1143000" indent="-228600">
              <a:defRPr sz="900">
                <a:solidFill>
                  <a:schemeClr val="tx1"/>
                </a:solidFill>
                <a:latin typeface="Arial" panose="020B0604020202020204" pitchFamily="34" charset="0"/>
              </a:defRPr>
            </a:lvl3pPr>
            <a:lvl4pPr marL="1600200" indent="-228600">
              <a:defRPr sz="900">
                <a:solidFill>
                  <a:schemeClr val="tx1"/>
                </a:solidFill>
                <a:latin typeface="Arial" panose="020B0604020202020204" pitchFamily="34" charset="0"/>
              </a:defRPr>
            </a:lvl4pPr>
            <a:lvl5pPr marL="2057400" indent="-228600">
              <a:defRPr sz="900">
                <a:solidFill>
                  <a:schemeClr val="tx1"/>
                </a:solidFill>
                <a:latin typeface="Arial" panose="020B0604020202020204" pitchFamily="34" charset="0"/>
              </a:defRPr>
            </a:lvl5pPr>
            <a:lvl6pPr marL="2514600" indent="-228600" eaLnBrk="0" fontAlgn="base" hangingPunct="0">
              <a:spcBef>
                <a:spcPct val="0"/>
              </a:spcBef>
              <a:spcAft>
                <a:spcPct val="0"/>
              </a:spcAft>
              <a:defRPr sz="900">
                <a:solidFill>
                  <a:schemeClr val="tx1"/>
                </a:solidFill>
                <a:latin typeface="Arial" panose="020B0604020202020204" pitchFamily="34" charset="0"/>
              </a:defRPr>
            </a:lvl6pPr>
            <a:lvl7pPr marL="2971800" indent="-228600" eaLnBrk="0" fontAlgn="base" hangingPunct="0">
              <a:spcBef>
                <a:spcPct val="0"/>
              </a:spcBef>
              <a:spcAft>
                <a:spcPct val="0"/>
              </a:spcAft>
              <a:defRPr sz="900">
                <a:solidFill>
                  <a:schemeClr val="tx1"/>
                </a:solidFill>
                <a:latin typeface="Arial" panose="020B0604020202020204" pitchFamily="34" charset="0"/>
              </a:defRPr>
            </a:lvl7pPr>
            <a:lvl8pPr marL="3429000" indent="-228600" eaLnBrk="0" fontAlgn="base" hangingPunct="0">
              <a:spcBef>
                <a:spcPct val="0"/>
              </a:spcBef>
              <a:spcAft>
                <a:spcPct val="0"/>
              </a:spcAft>
              <a:defRPr sz="900">
                <a:solidFill>
                  <a:schemeClr val="tx1"/>
                </a:solidFill>
                <a:latin typeface="Arial" panose="020B0604020202020204" pitchFamily="34" charset="0"/>
              </a:defRPr>
            </a:lvl8pPr>
            <a:lvl9pPr marL="3886200" indent="-228600" eaLnBrk="0" fontAlgn="base" hangingPunct="0">
              <a:spcBef>
                <a:spcPct val="0"/>
              </a:spcBef>
              <a:spcAft>
                <a:spcPct val="0"/>
              </a:spcAft>
              <a:defRPr sz="900">
                <a:solidFill>
                  <a:schemeClr val="tx1"/>
                </a:solidFill>
                <a:latin typeface="Arial" panose="020B0604020202020204" pitchFamily="34" charset="0"/>
              </a:defRPr>
            </a:lvl9pPr>
          </a:lstStyle>
          <a:p>
            <a:fld id="{EB182E07-F920-46E5-9420-8C8B95CBA6A9}" type="slidenum">
              <a:rPr lang="en-AU" altLang="zh-CN" sz="1200" smtClean="0">
                <a:latin typeface="Times New Roman" panose="02020603050405020304" pitchFamily="18" charset="0"/>
              </a:rPr>
            </a:fld>
            <a:endParaRPr lang="en-AU" altLang="zh-CN" sz="1200" smtClean="0">
              <a:latin typeface="Times New Roman" panose="02020603050405020304" pitchFamily="18" charset="0"/>
            </a:endParaRPr>
          </a:p>
        </p:txBody>
      </p:sp>
      <p:sp>
        <p:nvSpPr>
          <p:cNvPr id="121859" name="Rectangle 2"/>
          <p:cNvSpPr>
            <a:spLocks noGrp="1" noRot="1" noChangeAspect="1" noChangeArrowheads="1" noTextEdit="1"/>
          </p:cNvSpPr>
          <p:nvPr>
            <p:ph type="sldImg"/>
          </p:nvPr>
        </p:nvSpPr>
        <p:spPr/>
      </p:sp>
      <p:sp>
        <p:nvSpPr>
          <p:cNvPr id="1218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smtClean="0"/>
              <a:t>A very general depiction of virus structure is shown in the</a:t>
            </a:r>
            <a:r>
              <a:rPr lang="en-US" altLang="zh-CN" baseline="0" dirty="0" smtClean="0"/>
              <a:t> picture. </a:t>
            </a:r>
            <a:r>
              <a:rPr lang="en-US" altLang="zh-CN" dirty="0" smtClean="0"/>
              <a:t>In this case, the virus code, V, is prepended to infected programs, and it is assumed that the entry point to the program, when invoked, is the first line of the program. An infected program begins with the virus code and works as follows. The first line of code is a jump to the main virus program. The second line is a special marker that is used by the virus to determine whether or not a potential victim program has already been infected with this virus. When the program is invoked, control is immediately transferred to the main virus program. The virus program first seeks out uninfected executable files and infects them. Next, the virus may perform some action, usually detrimental to the system. This action could be performed every time the program is invoked, or it could be a logic bomb that triggers only under certain conditions. Finally, the virus transfers control to the original program. If the infection phase of the program is reasonably rapid, a user is unlikely to notice any difference between the execution of an infected and uninfected program.</a:t>
            </a:r>
            <a:endParaRPr lang="en-US" altLang="zh-CN" dirty="0" smtClean="0"/>
          </a:p>
          <a:p>
            <a:endParaRPr lang="en-US" altLang="zh-CN" dirty="0"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幻灯片图像占位符 1"/>
          <p:cNvSpPr>
            <a:spLocks noGrp="1" noRot="1" noChangeAspect="1" noTextEdit="1"/>
          </p:cNvSpPr>
          <p:nvPr>
            <p:ph type="sldImg"/>
          </p:nvPr>
        </p:nvSpPr>
        <p:spPr/>
      </p:sp>
      <p:sp>
        <p:nvSpPr>
          <p:cNvPr id="156675" name="备注占位符 2"/>
          <p:cNvSpPr>
            <a:spLocks noGrp="1"/>
          </p:cNvSpPr>
          <p:nvPr>
            <p:ph type="body" idx="1"/>
          </p:nvPr>
        </p:nvSpPr>
        <p:spPr>
          <a:noFill/>
        </p:spPr>
        <p:txBody>
          <a:bodyPr/>
          <a:lstStyle/>
          <a:p>
            <a:r>
              <a:rPr lang="en-US" altLang="zh-CN" smtClean="0"/>
              <a:t>1983</a:t>
            </a:r>
            <a:r>
              <a:rPr lang="zh-CN" altLang="en-US" smtClean="0"/>
              <a:t>年 。 第十八位图灵奖</a:t>
            </a:r>
            <a:r>
              <a:rPr lang="en-US" altLang="zh-CN" smtClean="0"/>
              <a:t>(1983</a:t>
            </a:r>
            <a:r>
              <a:rPr lang="zh-CN" altLang="en-US" smtClean="0"/>
              <a:t>年</a:t>
            </a:r>
            <a:r>
              <a:rPr lang="en-US" altLang="zh-CN" smtClean="0"/>
              <a:t>)</a:t>
            </a:r>
            <a:r>
              <a:rPr lang="zh-CN" altLang="en-US" smtClean="0"/>
              <a:t>获得者</a:t>
            </a:r>
            <a:endParaRPr lang="en-US" altLang="zh-CN" smtClean="0"/>
          </a:p>
          <a:p>
            <a:endParaRPr lang="en-US" altLang="zh-CN" smtClean="0"/>
          </a:p>
          <a:p>
            <a:endParaRPr lang="en-US" altLang="zh-CN" smtClean="0"/>
          </a:p>
          <a:p>
            <a:r>
              <a:rPr lang="zh-CN" altLang="en-US" smtClean="0"/>
              <a:t>程序指向自身：</a:t>
            </a:r>
            <a:r>
              <a:rPr lang="en-US" altLang="zh-CN" smtClean="0"/>
              <a:t>MIT</a:t>
            </a:r>
            <a:r>
              <a:rPr lang="zh-CN" altLang="en-US" smtClean="0"/>
              <a:t>博士生作业</a:t>
            </a:r>
            <a:endParaRPr lang="en-US" altLang="zh-CN" smtClean="0"/>
          </a:p>
          <a:p>
            <a:endParaRPr lang="en-US" altLang="zh-CN" smtClean="0"/>
          </a:p>
          <a:p>
            <a:endParaRPr lang="en-US" altLang="zh-CN" smtClean="0"/>
          </a:p>
          <a:p>
            <a:pPr algn="just" eaLnBrk="1" hangingPunct="1"/>
            <a:r>
              <a:rPr lang="zh-CN" altLang="en-US" smtClean="0"/>
              <a:t>题目是这样的：“写一个</a:t>
            </a:r>
            <a:r>
              <a:rPr lang="en-US" altLang="zh-CN" smtClean="0">
                <a:ea typeface="Arial Unicode MS" panose="020B0604020202020204" charset="-122"/>
                <a:cs typeface="Arial Unicode MS" panose="020B0604020202020204" charset="-122"/>
              </a:rPr>
              <a:t>C</a:t>
            </a:r>
            <a:r>
              <a:rPr lang="zh-CN" altLang="en-US" smtClean="0"/>
              <a:t>程序，这个程序能把自己的源代码一字不差地打印出来，前提条件是不许读文件。”</a:t>
            </a:r>
            <a:endParaRPr lang="zh-CN" altLang="en-US" smtClean="0"/>
          </a:p>
          <a:p>
            <a:pPr algn="just" eaLnBrk="1" hangingPunct="1"/>
            <a:r>
              <a:rPr lang="zh-CN" altLang="en-US" smtClean="0"/>
              <a:t>后来，这个题目被公布到曙光</a:t>
            </a:r>
            <a:r>
              <a:rPr lang="en-US" altLang="zh-CN" smtClean="0"/>
              <a:t>BBS</a:t>
            </a:r>
            <a:r>
              <a:rPr lang="zh-CN" altLang="en-US" smtClean="0"/>
              <a:t>上，当时清华大学电子工程系的一个刚入学的硕士研究生（</a:t>
            </a:r>
            <a:r>
              <a:rPr lang="en-US" altLang="zh-CN" smtClean="0"/>
              <a:t>chenming</a:t>
            </a:r>
            <a:r>
              <a:rPr lang="zh-CN" altLang="en-US" smtClean="0"/>
              <a:t>）不久就把这道题目做了出来。</a:t>
            </a:r>
            <a:endParaRPr lang="zh-CN" altLang="en-US" smtClean="0"/>
          </a:p>
          <a:p>
            <a:endParaRPr lang="zh-CN" altLang="en-US" smtClean="0"/>
          </a:p>
        </p:txBody>
      </p:sp>
      <p:sp>
        <p:nvSpPr>
          <p:cNvPr id="156676" name="灯片编号占位符 3"/>
          <p:cNvSpPr>
            <a:spLocks noGrp="1"/>
          </p:cNvSpPr>
          <p:nvPr>
            <p:ph type="sldNum" sz="quarter" idx="5"/>
          </p:nvPr>
        </p:nvSpPr>
        <p:spPr>
          <a:noFill/>
        </p:spPr>
        <p:txBody>
          <a:bodyPr/>
          <a:lstStyle/>
          <a:p>
            <a:fld id="{08ECB229-EF74-4AE6-B58D-7CD42AF9CB6C}" type="slidenum">
              <a:rPr lang="fr-FR" altLang="zh-CN" smtClean="0"/>
            </a:fld>
            <a:endParaRPr lang="fr-FR"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indent="-171450" algn="l" defTabSz="456565" rtl="0" eaLnBrk="0" fontAlgn="base" latinLnBrk="0" hangingPunct="0">
              <a:lnSpc>
                <a:spcPct val="100000"/>
              </a:lnSpc>
              <a:spcBef>
                <a:spcPct val="30000"/>
              </a:spcBef>
              <a:spcAft>
                <a:spcPct val="0"/>
              </a:spcAft>
              <a:buClr>
                <a:srgbClr val="000000"/>
              </a:buClr>
              <a:buSzPct val="100000"/>
              <a:buFont typeface="Arial" panose="020B0604020202020204" pitchFamily="34" charset="0"/>
              <a:buChar char="•"/>
              <a:defRPr/>
            </a:pPr>
            <a:r>
              <a:rPr lang="en-US" altLang="zh-CN" dirty="0" smtClean="0">
                <a:latin typeface="Times New Roman" panose="02020603050405020304" pitchFamily="18" charset="0"/>
              </a:rPr>
              <a:t>Let</a:t>
            </a:r>
            <a:r>
              <a:rPr lang="en-US" altLang="zh-CN" baseline="0" dirty="0" smtClean="0">
                <a:latin typeface="Times New Roman" panose="02020603050405020304" pitchFamily="18" charset="0"/>
              </a:rPr>
              <a:t> us see the concept of the Malware from Wikipedia. </a:t>
            </a:r>
            <a:r>
              <a:rPr lang="en-US" altLang="zh-CN" dirty="0" smtClean="0">
                <a:ea typeface="宋体" panose="02010600030101010101" pitchFamily="2" charset="-122"/>
              </a:rPr>
              <a:t>Wikipedia</a:t>
            </a:r>
            <a:r>
              <a:rPr lang="en-US" altLang="zh-CN" b="1" dirty="0" smtClean="0">
                <a:effectLst/>
              </a:rPr>
              <a:t>[</a:t>
            </a:r>
            <a:r>
              <a:rPr lang="en-US" altLang="zh-CN" b="1" dirty="0" err="1" smtClean="0">
                <a:effectLst/>
              </a:rPr>
              <a:t>viki'pidi:ə</a:t>
            </a:r>
            <a:r>
              <a:rPr lang="en-US" altLang="zh-CN" b="1" dirty="0" smtClean="0">
                <a:effectLst/>
              </a:rPr>
              <a:t>] </a:t>
            </a:r>
            <a:endParaRPr lang="en-US" altLang="zh-CN" dirty="0" smtClean="0">
              <a:latin typeface="Times New Roman" panose="02020603050405020304" pitchFamily="18" charset="0"/>
            </a:endParaRPr>
          </a:p>
          <a:p>
            <a:pPr marL="171450" marR="0" indent="-171450" algn="l" defTabSz="456565" rtl="0" eaLnBrk="0" fontAlgn="base" latinLnBrk="0" hangingPunct="0">
              <a:lnSpc>
                <a:spcPct val="100000"/>
              </a:lnSpc>
              <a:spcBef>
                <a:spcPct val="30000"/>
              </a:spcBef>
              <a:spcAft>
                <a:spcPct val="0"/>
              </a:spcAft>
              <a:buClr>
                <a:srgbClr val="000000"/>
              </a:buClr>
              <a:buSzPct val="100000"/>
              <a:buFont typeface="Arial" panose="020B0604020202020204" pitchFamily="34" charset="0"/>
              <a:buChar char="•"/>
              <a:defRPr/>
            </a:pPr>
            <a:r>
              <a:rPr lang="en-US" altLang="zh-CN" dirty="0" smtClean="0">
                <a:latin typeface="Times New Roman" panose="02020603050405020304" pitchFamily="18" charset="0"/>
              </a:rPr>
              <a:t>Malware, is software used or created by attackers to disrupt computer operation, gather sensitive information, or gain access to private computer systems. It can appear in the form of code, scripts, active content, and other software. Malware is a general term used to refer to a variety of forms of hostile or intrusive software.</a:t>
            </a:r>
            <a:endParaRPr lang="en-US" altLang="zh-CN" dirty="0" smtClean="0">
              <a:latin typeface="Times New Roman" panose="02020603050405020304" pitchFamily="18" charset="0"/>
            </a:endParaRPr>
          </a:p>
          <a:p>
            <a:pPr marL="171450" marR="0" indent="-171450" algn="l" defTabSz="456565" rtl="0" eaLnBrk="0" fontAlgn="base" latinLnBrk="0" hangingPunct="0">
              <a:lnSpc>
                <a:spcPct val="100000"/>
              </a:lnSpc>
              <a:spcBef>
                <a:spcPct val="30000"/>
              </a:spcBef>
              <a:spcAft>
                <a:spcPct val="0"/>
              </a:spcAft>
              <a:buClr>
                <a:srgbClr val="000000"/>
              </a:buClr>
              <a:buSzPct val="100000"/>
              <a:buFont typeface="Arial" panose="020B0604020202020204" pitchFamily="34" charset="0"/>
              <a:buChar char="•"/>
              <a:defRPr/>
            </a:pPr>
            <a:r>
              <a:rPr lang="en-US" altLang="zh-CN" dirty="0" smtClean="0">
                <a:latin typeface="Times New Roman" panose="02020603050405020304" pitchFamily="18" charset="0"/>
              </a:rPr>
              <a:t>Malware includes computer viruses, </a:t>
            </a:r>
            <a:r>
              <a:rPr lang="en-US" altLang="zh-CN" dirty="0" err="1" smtClean="0">
                <a:latin typeface="Times New Roman" panose="02020603050405020304" pitchFamily="18" charset="0"/>
              </a:rPr>
              <a:t>ransomware</a:t>
            </a:r>
            <a:r>
              <a:rPr lang="en-US" altLang="zh-CN" dirty="0" smtClean="0">
                <a:latin typeface="Times New Roman" panose="02020603050405020304" pitchFamily="18" charset="0"/>
              </a:rPr>
              <a:t>, worms, </a:t>
            </a:r>
            <a:r>
              <a:rPr lang="en-US" altLang="zh-CN" dirty="0" err="1" smtClean="0">
                <a:latin typeface="Times New Roman" panose="02020603050405020304" pitchFamily="18" charset="0"/>
              </a:rPr>
              <a:t>trojan</a:t>
            </a:r>
            <a:r>
              <a:rPr lang="en-US" altLang="zh-CN" dirty="0" smtClean="0">
                <a:latin typeface="Times New Roman" panose="02020603050405020304" pitchFamily="18" charset="0"/>
              </a:rPr>
              <a:t> horses, rootkits, </a:t>
            </a:r>
            <a:r>
              <a:rPr lang="en-US" altLang="zh-CN" dirty="0" err="1" smtClean="0">
                <a:latin typeface="Times New Roman" panose="02020603050405020304" pitchFamily="18" charset="0"/>
              </a:rPr>
              <a:t>keyloggers</a:t>
            </a:r>
            <a:r>
              <a:rPr lang="en-US" altLang="zh-CN" dirty="0" smtClean="0">
                <a:latin typeface="Times New Roman" panose="02020603050405020304" pitchFamily="18" charset="0"/>
              </a:rPr>
              <a:t>, dialers, spyware, adware, malicious BHOs, rogue security software, proprietary software, and other malicious programs; the majority of active malware threats are usually worms or </a:t>
            </a:r>
            <a:r>
              <a:rPr lang="en-US" altLang="zh-CN" dirty="0" err="1" smtClean="0">
                <a:latin typeface="Times New Roman" panose="02020603050405020304" pitchFamily="18" charset="0"/>
              </a:rPr>
              <a:t>trojans</a:t>
            </a:r>
            <a:r>
              <a:rPr lang="en-US" altLang="zh-CN" dirty="0" smtClean="0">
                <a:latin typeface="Times New Roman" panose="02020603050405020304" pitchFamily="18" charset="0"/>
              </a:rPr>
              <a:t> rather than viruses.</a:t>
            </a:r>
            <a:endParaRPr lang="en-US" altLang="zh-CN" dirty="0" smtClean="0">
              <a:latin typeface="Times New Roman" panose="02020603050405020304" pitchFamily="18" charset="0"/>
            </a:endParaRPr>
          </a:p>
        </p:txBody>
      </p:sp>
      <p:sp>
        <p:nvSpPr>
          <p:cNvPr id="4" name="页眉占位符 3"/>
          <p:cNvSpPr>
            <a:spLocks noGrp="1"/>
          </p:cNvSpPr>
          <p:nvPr>
            <p:ph type="hdr" idx="10"/>
          </p:nvPr>
        </p:nvSpPr>
        <p:spPr/>
        <p:txBody>
          <a:bodyPr/>
          <a:lstStyle/>
          <a:p>
            <a:pPr>
              <a:defRPr/>
            </a:pPr>
            <a:r>
              <a:rPr lang="en-GB" smtClean="0"/>
              <a:t>CS 166 - Malware</a:t>
            </a:r>
            <a:endParaRPr lang="en-GB"/>
          </a:p>
        </p:txBody>
      </p:sp>
      <p:sp>
        <p:nvSpPr>
          <p:cNvPr id="5" name="日期占位符 4"/>
          <p:cNvSpPr>
            <a:spLocks noGrp="1"/>
          </p:cNvSpPr>
          <p:nvPr>
            <p:ph type="dt" idx="11"/>
          </p:nvPr>
        </p:nvSpPr>
        <p:spPr/>
        <p:txBody>
          <a:bodyPr/>
          <a:lstStyle/>
          <a:p>
            <a:pPr>
              <a:defRPr/>
            </a:pPr>
            <a:r>
              <a:rPr lang="en-US" smtClean="0"/>
              <a:t>2009-02-02</a:t>
            </a:r>
            <a:endParaRPr lang="en-GB"/>
          </a:p>
        </p:txBody>
      </p:sp>
      <p:sp>
        <p:nvSpPr>
          <p:cNvPr id="6" name="灯片编号占位符 5"/>
          <p:cNvSpPr>
            <a:spLocks noGrp="1"/>
          </p:cNvSpPr>
          <p:nvPr>
            <p:ph type="sldNum" idx="12"/>
          </p:nvPr>
        </p:nvSpPr>
        <p:spPr/>
        <p:txBody>
          <a:bodyPr/>
          <a:lstStyle/>
          <a:p>
            <a:pPr>
              <a:defRPr/>
            </a:pPr>
            <a:fld id="{94E97A6F-4906-4C19-B899-42AE6E028134}" type="slidenum">
              <a:rPr lang="en-GB" smtClean="0"/>
            </a:fld>
            <a:endParaRPr lang="en-GB"/>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幻灯片图像占位符 1"/>
          <p:cNvSpPr>
            <a:spLocks noGrp="1" noRot="1" noChangeAspect="1" noTextEdit="1"/>
          </p:cNvSpPr>
          <p:nvPr>
            <p:ph type="sldImg"/>
          </p:nvPr>
        </p:nvSpPr>
        <p:spPr/>
      </p:sp>
      <p:sp>
        <p:nvSpPr>
          <p:cNvPr id="157699" name="备注占位符 2"/>
          <p:cNvSpPr>
            <a:spLocks noGrp="1"/>
          </p:cNvSpPr>
          <p:nvPr>
            <p:ph type="body" idx="1"/>
          </p:nvPr>
        </p:nvSpPr>
        <p:spPr>
          <a:noFill/>
        </p:spPr>
        <p:txBody>
          <a:bodyPr/>
          <a:lstStyle/>
          <a:p>
            <a:r>
              <a:rPr lang="en-US" altLang="zh-CN" smtClean="0"/>
              <a:t>In </a:t>
            </a:r>
            <a:r>
              <a:rPr lang="en-US" altLang="zh-CN" smtClean="0">
                <a:hlinkClick r:id="rId3" tooltip="Computability theory"/>
              </a:rPr>
              <a:t>computability theory</a:t>
            </a:r>
            <a:r>
              <a:rPr lang="en-US" altLang="zh-CN" smtClean="0"/>
              <a:t> and </a:t>
            </a:r>
            <a:r>
              <a:rPr lang="en-US" altLang="zh-CN" smtClean="0">
                <a:hlinkClick r:id="rId4" tooltip="Computational complexity theory"/>
              </a:rPr>
              <a:t>computational complexity theory</a:t>
            </a:r>
            <a:r>
              <a:rPr lang="en-US" altLang="zh-CN" smtClean="0"/>
              <a:t>, an </a:t>
            </a:r>
            <a:r>
              <a:rPr lang="en-US" altLang="zh-CN" b="1" smtClean="0"/>
              <a:t>undecidable problem</a:t>
            </a:r>
            <a:r>
              <a:rPr lang="en-US" altLang="zh-CN" smtClean="0"/>
              <a:t> is a </a:t>
            </a:r>
            <a:r>
              <a:rPr lang="en-US" altLang="zh-CN" smtClean="0">
                <a:hlinkClick r:id="rId5" tooltip="Decision problem"/>
              </a:rPr>
              <a:t>decision problem</a:t>
            </a:r>
            <a:r>
              <a:rPr lang="en-US" altLang="zh-CN" smtClean="0"/>
              <a:t> for which it is impossible to construct a single </a:t>
            </a:r>
            <a:r>
              <a:rPr lang="en-US" altLang="zh-CN" smtClean="0">
                <a:hlinkClick r:id="rId6" tooltip="Algorithm"/>
              </a:rPr>
              <a:t>algorithm</a:t>
            </a:r>
            <a:r>
              <a:rPr lang="en-US" altLang="zh-CN" smtClean="0"/>
              <a:t> that always leads to a correct yes-or-no answer.</a:t>
            </a:r>
            <a:endParaRPr lang="en-US" altLang="zh-CN" smtClean="0"/>
          </a:p>
          <a:p>
            <a:endParaRPr lang="en-US" altLang="zh-CN" smtClean="0"/>
          </a:p>
          <a:p>
            <a:r>
              <a:rPr lang="en-US" altLang="zh-CN" smtClean="0"/>
              <a:t>A decision problem is any arbitrary yes-or-no question on an infinite set of inputs. Because of this, it is traditional to define the decision problem equivalently as the set of inputs for which the problem returns </a:t>
            </a:r>
            <a:r>
              <a:rPr lang="en-US" altLang="zh-CN" i="1" smtClean="0"/>
              <a:t>yes</a:t>
            </a:r>
            <a:r>
              <a:rPr lang="en-US" altLang="zh-CN" smtClean="0"/>
              <a:t>. These inputs can be natural numbers, but also other values of some other kind, such as </a:t>
            </a:r>
            <a:r>
              <a:rPr lang="en-US" altLang="zh-CN" smtClean="0">
                <a:hlinkClick r:id="rId7" tooltip="String (computer science)"/>
              </a:rPr>
              <a:t>strings</a:t>
            </a:r>
            <a:r>
              <a:rPr lang="en-US" altLang="zh-CN" smtClean="0"/>
              <a:t> of a </a:t>
            </a:r>
            <a:r>
              <a:rPr lang="en-US" altLang="zh-CN" smtClean="0">
                <a:hlinkClick r:id="rId8" tooltip="Formal language"/>
              </a:rPr>
              <a:t>formal language</a:t>
            </a:r>
            <a:r>
              <a:rPr lang="en-US" altLang="zh-CN" smtClean="0"/>
              <a:t>. Using some encoding, such as a </a:t>
            </a:r>
            <a:r>
              <a:rPr lang="en-US" altLang="zh-CN" smtClean="0">
                <a:hlinkClick r:id="rId9" tooltip="Gödel numbering"/>
              </a:rPr>
              <a:t>Gödel numbering</a:t>
            </a:r>
            <a:r>
              <a:rPr lang="en-US" altLang="zh-CN" smtClean="0"/>
              <a:t>, the strings can be encoded as natural numbers. Thus, a decision problem informally phrased in terms of a formal language is also equivalent to a set of </a:t>
            </a:r>
            <a:r>
              <a:rPr lang="en-US" altLang="zh-CN" smtClean="0">
                <a:hlinkClick r:id="rId10" tooltip="Natural numbers"/>
              </a:rPr>
              <a:t>natural numbers</a:t>
            </a:r>
            <a:r>
              <a:rPr lang="en-US" altLang="zh-CN" smtClean="0"/>
              <a:t>. To keep the formal definition simple, it is phrased in terms of subsets of the natural numbers.</a:t>
            </a:r>
            <a:endParaRPr lang="en-US" altLang="zh-CN" smtClean="0"/>
          </a:p>
          <a:p>
            <a:r>
              <a:rPr lang="en-US" altLang="zh-CN" smtClean="0"/>
              <a:t>Formally, a decision problem is a subset of the natural numbers. The corresponding informal problem is that of deciding whether a given number is in the set. A decision problem </a:t>
            </a:r>
            <a:r>
              <a:rPr lang="en-US" altLang="zh-CN" i="1" smtClean="0"/>
              <a:t>A</a:t>
            </a:r>
            <a:r>
              <a:rPr lang="en-US" altLang="zh-CN" smtClean="0"/>
              <a:t> is called decidable or effectively solvable if </a:t>
            </a:r>
            <a:r>
              <a:rPr lang="en-US" altLang="zh-CN" i="1" smtClean="0"/>
              <a:t>A</a:t>
            </a:r>
            <a:r>
              <a:rPr lang="en-US" altLang="zh-CN" smtClean="0"/>
              <a:t> is a </a:t>
            </a:r>
            <a:r>
              <a:rPr lang="en-US" altLang="zh-CN" smtClean="0">
                <a:hlinkClick r:id="rId11" tooltip="Recursive set"/>
              </a:rPr>
              <a:t>recursive set</a:t>
            </a:r>
            <a:r>
              <a:rPr lang="en-US" altLang="zh-CN" smtClean="0"/>
              <a:t>. A problem is called partially decidable, semidecidable, solvable, or provable if </a:t>
            </a:r>
            <a:r>
              <a:rPr lang="en-US" altLang="zh-CN" i="1" smtClean="0"/>
              <a:t>A</a:t>
            </a:r>
            <a:r>
              <a:rPr lang="en-US" altLang="zh-CN" smtClean="0"/>
              <a:t> is a </a:t>
            </a:r>
            <a:r>
              <a:rPr lang="en-US" altLang="zh-CN" smtClean="0">
                <a:hlinkClick r:id="rId12" tooltip="Recursively enumerable set"/>
              </a:rPr>
              <a:t>recursively enumerable set</a:t>
            </a:r>
            <a:r>
              <a:rPr lang="en-US" altLang="zh-CN" smtClean="0"/>
              <a:t>. Partially decidable problems and any other problems that are not decidable are called undecidable.</a:t>
            </a:r>
            <a:endParaRPr lang="en-US" altLang="zh-CN" smtClean="0"/>
          </a:p>
          <a:p>
            <a:endParaRPr lang="en-US" altLang="zh-CN" smtClean="0"/>
          </a:p>
          <a:p>
            <a:endParaRPr lang="en-US" altLang="zh-CN" smtClean="0"/>
          </a:p>
          <a:p>
            <a:r>
              <a:rPr lang="en-US" altLang="zh-CN" smtClean="0"/>
              <a:t>Cohen [207] asked if a single algorithm could detect computer viruses precisely. He demonstrated that the</a:t>
            </a:r>
            <a:endParaRPr lang="en-US" altLang="zh-CN" smtClean="0"/>
          </a:p>
          <a:p>
            <a:r>
              <a:rPr lang="en-US" altLang="zh-CN" smtClean="0"/>
              <a:t>virus detection problem, like the safety problem (see Theorem 3–2), is undecidable.</a:t>
            </a:r>
            <a:endParaRPr lang="en-US" altLang="zh-CN" smtClean="0"/>
          </a:p>
          <a:p>
            <a:endParaRPr lang="en-US" altLang="zh-CN" smtClean="0"/>
          </a:p>
          <a:p>
            <a:r>
              <a:rPr lang="en-US" altLang="zh-CN" b="1" smtClean="0"/>
              <a:t>Theorem 22–1. [207] It is undecidable whether an arbitrary program contains a computer</a:t>
            </a:r>
            <a:endParaRPr lang="en-US" altLang="zh-CN" b="1" smtClean="0"/>
          </a:p>
          <a:p>
            <a:r>
              <a:rPr lang="en-US" altLang="zh-CN" smtClean="0"/>
              <a:t>virus.</a:t>
            </a:r>
            <a:endParaRPr lang="en-US" altLang="zh-CN" smtClean="0"/>
          </a:p>
          <a:p>
            <a:endParaRPr lang="en-US" altLang="zh-CN" smtClean="0"/>
          </a:p>
          <a:p>
            <a:r>
              <a:rPr lang="en-US" altLang="zh-CN" smtClean="0"/>
              <a:t>Author:  Fred Cohen  </a:t>
            </a:r>
            <a:endParaRPr lang="en-US" altLang="zh-CN" smtClean="0"/>
          </a:p>
          <a:p>
            <a:r>
              <a:rPr lang="en-US" altLang="zh-CN" smtClean="0"/>
              <a:t>Computers &amp; Security</a:t>
            </a:r>
            <a:endParaRPr lang="en-US" altLang="zh-CN" smtClean="0"/>
          </a:p>
          <a:p>
            <a:r>
              <a:rPr lang="en-US" altLang="zh-CN" smtClean="0"/>
              <a:t>Volume 8, Issue 4, June 1989, Pages 297-298 </a:t>
            </a:r>
            <a:endParaRPr lang="zh-CN" altLang="en-US" smtClean="0"/>
          </a:p>
        </p:txBody>
      </p:sp>
      <p:sp>
        <p:nvSpPr>
          <p:cNvPr id="157700" name="灯片编号占位符 3"/>
          <p:cNvSpPr>
            <a:spLocks noGrp="1"/>
          </p:cNvSpPr>
          <p:nvPr>
            <p:ph type="sldNum" sz="quarter" idx="5"/>
          </p:nvPr>
        </p:nvSpPr>
        <p:spPr>
          <a:noFill/>
        </p:spPr>
        <p:txBody>
          <a:bodyPr/>
          <a:lstStyle/>
          <a:p>
            <a:fld id="{459F1FF1-648E-4214-A912-A322952CC76F}" type="slidenum">
              <a:rPr lang="fr-FR" altLang="zh-CN" smtClean="0"/>
            </a:fld>
            <a:endParaRPr lang="fr-FR" altLang="zh-CN"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幻灯片图像占位符 1"/>
          <p:cNvSpPr>
            <a:spLocks noGrp="1" noRot="1" noChangeAspect="1" noTextEdit="1"/>
          </p:cNvSpPr>
          <p:nvPr>
            <p:ph type="sldImg"/>
          </p:nvPr>
        </p:nvSpPr>
        <p:spPr/>
      </p:sp>
      <p:sp>
        <p:nvSpPr>
          <p:cNvPr id="158723" name="备注占位符 2"/>
          <p:cNvSpPr>
            <a:spLocks noGrp="1"/>
          </p:cNvSpPr>
          <p:nvPr>
            <p:ph type="body" idx="1"/>
          </p:nvPr>
        </p:nvSpPr>
        <p:spPr>
          <a:noFill/>
        </p:spPr>
        <p:txBody>
          <a:bodyPr/>
          <a:lstStyle/>
          <a:p>
            <a:r>
              <a:rPr lang="en-US" altLang="zh-CN" b="1" smtClean="0"/>
              <a:t>An abstract theory of computer viruses</a:t>
            </a:r>
            <a:endParaRPr lang="en-US" altLang="zh-CN" b="1" smtClean="0"/>
          </a:p>
          <a:p>
            <a:endParaRPr lang="en-US" altLang="zh-CN" smtClean="0"/>
          </a:p>
          <a:p>
            <a:r>
              <a:rPr lang="en-US" altLang="zh-CN" smtClean="0"/>
              <a:t>Advances in Cryptology — CRYPTO’ 88 </a:t>
            </a:r>
            <a:endParaRPr lang="en-US" altLang="zh-CN" smtClean="0"/>
          </a:p>
          <a:p>
            <a:r>
              <a:rPr lang="en-US" altLang="zh-CN" smtClean="0"/>
              <a:t>Lecture Notes in Computer Science, 1990, Volume 403/1990, 354-374</a:t>
            </a:r>
            <a:endParaRPr lang="zh-CN" altLang="en-US" smtClean="0"/>
          </a:p>
        </p:txBody>
      </p:sp>
      <p:sp>
        <p:nvSpPr>
          <p:cNvPr id="158724" name="灯片编号占位符 3"/>
          <p:cNvSpPr>
            <a:spLocks noGrp="1"/>
          </p:cNvSpPr>
          <p:nvPr>
            <p:ph type="sldNum" sz="quarter" idx="5"/>
          </p:nvPr>
        </p:nvSpPr>
        <p:spPr>
          <a:noFill/>
        </p:spPr>
        <p:txBody>
          <a:bodyPr/>
          <a:lstStyle/>
          <a:p>
            <a:fld id="{9CB761FF-EFA0-45C0-AA2B-92C5C6BA093F}" type="slidenum">
              <a:rPr lang="fr-FR" altLang="zh-CN" smtClean="0"/>
            </a:fld>
            <a:endParaRPr lang="fr-FR" altLang="zh-CN"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幻灯片图像占位符 1"/>
          <p:cNvSpPr>
            <a:spLocks noGrp="1" noRot="1" noChangeAspect="1" noTextEdit="1"/>
          </p:cNvSpPr>
          <p:nvPr>
            <p:ph type="sldImg"/>
          </p:nvPr>
        </p:nvSpPr>
        <p:spPr/>
      </p:sp>
      <p:sp>
        <p:nvSpPr>
          <p:cNvPr id="161795" name="备注占位符 2"/>
          <p:cNvSpPr>
            <a:spLocks noGrp="1"/>
          </p:cNvSpPr>
          <p:nvPr>
            <p:ph type="body" idx="1"/>
          </p:nvPr>
        </p:nvSpPr>
        <p:spPr>
          <a:noFill/>
        </p:spPr>
        <p:txBody>
          <a:bodyPr/>
          <a:lstStyle/>
          <a:p>
            <a:pPr eaLnBrk="1" hangingPunct="1"/>
            <a:endParaRPr lang="en-US" altLang="zh-CN" dirty="0" smtClean="0">
              <a:latin typeface="Arial" panose="020B0604020202020204" pitchFamily="34" charset="0"/>
            </a:endParaRPr>
          </a:p>
          <a:p>
            <a:pPr eaLnBrk="1" hangingPunct="1"/>
            <a:endParaRPr lang="en-US" altLang="zh-CN" dirty="0" smtClean="0">
              <a:latin typeface="Arial" panose="020B0604020202020204" pitchFamily="34" charset="0"/>
            </a:endParaRPr>
          </a:p>
          <a:p>
            <a:pPr eaLnBrk="1" hangingPunct="1"/>
            <a:r>
              <a:rPr lang="en-US" altLang="zh-CN" dirty="0" smtClean="0"/>
              <a:t>1988</a:t>
            </a:r>
            <a:r>
              <a:rPr lang="zh-CN" altLang="en-US" dirty="0" smtClean="0"/>
              <a:t>年，莫里斯制作并传播了世界上第一个蠕虫病毒，通过当时的</a:t>
            </a:r>
            <a:r>
              <a:rPr lang="en-US" altLang="zh-CN" dirty="0" smtClean="0"/>
              <a:t>Internet</a:t>
            </a:r>
            <a:r>
              <a:rPr lang="zh-CN" altLang="en-US" dirty="0" smtClean="0"/>
              <a:t>大规模传播，染指了当时数万台联网主机的十分之一，造成了巨大的破坏</a:t>
            </a:r>
            <a:endParaRPr lang="zh-CN" altLang="en-US" dirty="0" smtClean="0"/>
          </a:p>
          <a:p>
            <a:pPr eaLnBrk="1" hangingPunct="1"/>
            <a:r>
              <a:rPr lang="zh-CN" altLang="en-US" dirty="0" smtClean="0">
                <a:latin typeface="宋体" panose="02010600030101010101" pitchFamily="2" charset="-122"/>
              </a:rPr>
              <a:t>在此之后，如同打开的潘多拉的盒子，各种计算机病毒层出不穷</a:t>
            </a:r>
            <a:endParaRPr lang="zh-CN" altLang="en-US" sz="1800" dirty="0" smtClean="0"/>
          </a:p>
          <a:p>
            <a:pPr eaLnBrk="1" hangingPunct="1"/>
            <a:endParaRPr lang="en-US" altLang="zh-CN" dirty="0" smtClean="0">
              <a:latin typeface="Arial" panose="020B0604020202020204" pitchFamily="34" charset="0"/>
            </a:endParaRPr>
          </a:p>
          <a:p>
            <a:pPr eaLnBrk="1" hangingPunct="1"/>
            <a:endParaRPr lang="en-US" altLang="zh-CN" dirty="0" smtClean="0">
              <a:latin typeface="Arial" panose="020B0604020202020204" pitchFamily="34" charset="0"/>
            </a:endParaRPr>
          </a:p>
          <a:p>
            <a:pPr eaLnBrk="1" hangingPunct="1"/>
            <a:endParaRPr lang="zh-CN" altLang="en-US" dirty="0" smtClean="0">
              <a:latin typeface="Arial" panose="020B0604020202020204" pitchFamily="34" charset="0"/>
            </a:endParaRPr>
          </a:p>
          <a:p>
            <a:pPr eaLnBrk="1" hangingPunct="1"/>
            <a:r>
              <a:rPr lang="zh-CN" altLang="en-US" dirty="0" smtClean="0">
                <a:latin typeface="Arial" panose="020B0604020202020204" pitchFamily="34" charset="0"/>
                <a:hlinkClick r:id="rId3" tooltip="en:Boston Museum of Science"/>
              </a:rPr>
              <a:t>波士顿科学博物馆</a:t>
            </a:r>
            <a:r>
              <a:rPr lang="zh-CN" altLang="en-US" dirty="0" smtClean="0">
                <a:latin typeface="Arial" panose="020B0604020202020204" pitchFamily="34" charset="0"/>
              </a:rPr>
              <a:t>保存的存有莫里斯蠕虫源代码的磁盘</a:t>
            </a:r>
            <a:endParaRPr lang="en-US" altLang="zh-CN" dirty="0" smtClean="0">
              <a:latin typeface="Arial" panose="020B0604020202020204" pitchFamily="34" charset="0"/>
            </a:endParaRPr>
          </a:p>
          <a:p>
            <a:pPr eaLnBrk="1" hangingPunct="1"/>
            <a:endParaRPr lang="en-US" altLang="zh-CN" dirty="0" smtClean="0">
              <a:latin typeface="Arial" panose="020B0604020202020204" pitchFamily="34" charset="0"/>
            </a:endParaRPr>
          </a:p>
          <a:p>
            <a:pPr eaLnBrk="1" hangingPunct="1"/>
            <a:r>
              <a:rPr lang="en-US" altLang="zh-CN" dirty="0" smtClean="0">
                <a:latin typeface="Arial" panose="020B0604020202020204" pitchFamily="34" charset="0"/>
              </a:rPr>
              <a:t>1988 </a:t>
            </a:r>
            <a:r>
              <a:rPr lang="zh-CN" altLang="en-US" dirty="0" smtClean="0">
                <a:latin typeface="Arial" panose="020B0604020202020204" pitchFamily="34" charset="0"/>
              </a:rPr>
              <a:t>年 </a:t>
            </a:r>
            <a:r>
              <a:rPr lang="en-US" altLang="zh-CN" dirty="0" smtClean="0">
                <a:latin typeface="Arial" panose="020B0604020202020204" pitchFamily="34" charset="0"/>
              </a:rPr>
              <a:t>11 </a:t>
            </a:r>
            <a:r>
              <a:rPr lang="zh-CN" altLang="en-US" dirty="0" smtClean="0">
                <a:latin typeface="Arial" panose="020B0604020202020204" pitchFamily="34" charset="0"/>
              </a:rPr>
              <a:t>月 </a:t>
            </a:r>
            <a:r>
              <a:rPr lang="en-US" altLang="zh-CN" dirty="0" smtClean="0">
                <a:latin typeface="Arial" panose="020B0604020202020204" pitchFamily="34" charset="0"/>
              </a:rPr>
              <a:t>2 </a:t>
            </a:r>
            <a:r>
              <a:rPr lang="zh-CN" altLang="en-US" dirty="0" smtClean="0">
                <a:latin typeface="Arial" panose="020B0604020202020204" pitchFamily="34" charset="0"/>
              </a:rPr>
              <a:t>日，美国六千多台计算机被病毒感染，造成 </a:t>
            </a:r>
            <a:r>
              <a:rPr lang="en-US" altLang="zh-CN" dirty="0" smtClean="0">
                <a:latin typeface="Arial" panose="020B0604020202020204" pitchFamily="34" charset="0"/>
              </a:rPr>
              <a:t>INTERNET</a:t>
            </a:r>
            <a:r>
              <a:rPr lang="zh-CN" altLang="en-US" dirty="0" smtClean="0">
                <a:latin typeface="Arial" panose="020B0604020202020204" pitchFamily="34" charset="0"/>
              </a:rPr>
              <a:t>不能正常运行。这是一次非常典型的计算机病毒入侵计算机网络的事件，迫使美国政府立即作出反应，国防部成立了计算机应急行动小组。这次事件中遭受攻击的包括 </a:t>
            </a:r>
            <a:r>
              <a:rPr lang="en-US" altLang="zh-CN" dirty="0" smtClean="0">
                <a:latin typeface="Arial" panose="020B0604020202020204" pitchFamily="34" charset="0"/>
              </a:rPr>
              <a:t>5 </a:t>
            </a:r>
            <a:r>
              <a:rPr lang="zh-CN" altLang="en-US" dirty="0" smtClean="0">
                <a:latin typeface="Arial" panose="020B0604020202020204" pitchFamily="34" charset="0"/>
              </a:rPr>
              <a:t>个计算机中心和 </a:t>
            </a:r>
            <a:r>
              <a:rPr lang="en-US" altLang="zh-CN" dirty="0" smtClean="0">
                <a:latin typeface="Arial" panose="020B0604020202020204" pitchFamily="34" charset="0"/>
              </a:rPr>
              <a:t>12 </a:t>
            </a:r>
            <a:r>
              <a:rPr lang="zh-CN" altLang="en-US" dirty="0" smtClean="0">
                <a:latin typeface="Arial" panose="020B0604020202020204" pitchFamily="34" charset="0"/>
              </a:rPr>
              <a:t>个地区结点，连接着政府、大学、研究所和拥有政府合同的 </a:t>
            </a:r>
            <a:r>
              <a:rPr lang="en-US" altLang="zh-CN" dirty="0" smtClean="0">
                <a:latin typeface="Arial" panose="020B0604020202020204" pitchFamily="34" charset="0"/>
              </a:rPr>
              <a:t>250,000 </a:t>
            </a:r>
            <a:r>
              <a:rPr lang="zh-CN" altLang="en-US" dirty="0" smtClean="0">
                <a:latin typeface="Arial" panose="020B0604020202020204" pitchFamily="34" charset="0"/>
              </a:rPr>
              <a:t>台计算机。这次病毒事件，计算机系统直接经济损失达 </a:t>
            </a:r>
            <a:r>
              <a:rPr lang="en-US" altLang="zh-CN" dirty="0" smtClean="0">
                <a:latin typeface="Arial" panose="020B0604020202020204" pitchFamily="34" charset="0"/>
              </a:rPr>
              <a:t>9600 </a:t>
            </a:r>
            <a:r>
              <a:rPr lang="zh-CN" altLang="en-US" dirty="0" smtClean="0">
                <a:latin typeface="Arial" panose="020B0604020202020204" pitchFamily="34" charset="0"/>
              </a:rPr>
              <a:t>万美元。这个病毒程序设计者是罗伯特</a:t>
            </a:r>
            <a:r>
              <a:rPr lang="en-US" altLang="zh-CN" dirty="0" smtClean="0">
                <a:latin typeface="Arial" panose="020B0604020202020204" pitchFamily="34" charset="0"/>
              </a:rPr>
              <a:t>·</a:t>
            </a:r>
            <a:r>
              <a:rPr lang="zh-CN" altLang="en-US" dirty="0" smtClean="0">
                <a:latin typeface="Arial" panose="020B0604020202020204" pitchFamily="34" charset="0"/>
              </a:rPr>
              <a:t>莫里斯 </a:t>
            </a:r>
            <a:r>
              <a:rPr lang="en-US" altLang="zh-CN" dirty="0" smtClean="0">
                <a:latin typeface="Arial" panose="020B0604020202020204" pitchFamily="34" charset="0"/>
              </a:rPr>
              <a:t>(ROBERT T.MORRIS)</a:t>
            </a:r>
            <a:r>
              <a:rPr lang="zh-CN" altLang="en-US" dirty="0" smtClean="0">
                <a:latin typeface="Arial" panose="020B0604020202020204" pitchFamily="34" charset="0"/>
              </a:rPr>
              <a:t>，当年 </a:t>
            </a:r>
            <a:r>
              <a:rPr lang="en-US" altLang="zh-CN" dirty="0" smtClean="0">
                <a:latin typeface="Arial" panose="020B0604020202020204" pitchFamily="34" charset="0"/>
              </a:rPr>
              <a:t>23 </a:t>
            </a:r>
            <a:r>
              <a:rPr lang="zh-CN" altLang="en-US" dirty="0" smtClean="0">
                <a:latin typeface="Arial" panose="020B0604020202020204" pitchFamily="34" charset="0"/>
              </a:rPr>
              <a:t>岁，是在康乃尔 </a:t>
            </a:r>
            <a:r>
              <a:rPr lang="en-US" altLang="zh-CN" dirty="0" smtClean="0">
                <a:latin typeface="Arial" panose="020B0604020202020204" pitchFamily="34" charset="0"/>
              </a:rPr>
              <a:t>(CORNELL) </a:t>
            </a:r>
            <a:r>
              <a:rPr lang="zh-CN" altLang="en-US" dirty="0" smtClean="0">
                <a:latin typeface="Arial" panose="020B0604020202020204" pitchFamily="34" charset="0"/>
              </a:rPr>
              <a:t>大学攻读学位的研究生</a:t>
            </a:r>
            <a:endParaRPr lang="zh-CN" altLang="en-US" dirty="0" smtClean="0">
              <a:latin typeface="Arial" panose="020B0604020202020204" pitchFamily="34" charset="0"/>
            </a:endParaRPr>
          </a:p>
          <a:p>
            <a:pPr eaLnBrk="1" hangingPunct="1"/>
            <a:endParaRPr lang="zh-CN" altLang="en-US" dirty="0" smtClean="0">
              <a:latin typeface="Arial" panose="020B0604020202020204" pitchFamily="34" charset="0"/>
            </a:endParaRPr>
          </a:p>
          <a:p>
            <a:pPr eaLnBrk="1" hangingPunct="1"/>
            <a:endParaRPr lang="zh-CN" altLang="en-US" dirty="0" smtClean="0">
              <a:latin typeface="Arial" panose="020B0604020202020204" pitchFamily="34" charset="0"/>
            </a:endParaRPr>
          </a:p>
          <a:p>
            <a:pPr>
              <a:tabLst>
                <a:tab pos="656590" algn="l"/>
                <a:tab pos="1313180" algn="l"/>
                <a:tab pos="1969770" algn="l"/>
                <a:tab pos="2626360" algn="l"/>
                <a:tab pos="3282950" algn="l"/>
                <a:tab pos="3939540" algn="l"/>
                <a:tab pos="4596130" algn="l"/>
                <a:tab pos="5252720" algn="l"/>
                <a:tab pos="5909310" algn="l"/>
                <a:tab pos="6565900" algn="l"/>
                <a:tab pos="7223125" algn="l"/>
                <a:tab pos="7879715" algn="l"/>
              </a:tabLst>
            </a:pPr>
            <a:r>
              <a:rPr lang="en-US" altLang="zh-CN" dirty="0" smtClean="0">
                <a:sym typeface="+mn-ea"/>
              </a:rPr>
              <a:t>On November 2, 1988, Robert Tappan Morris, a Cornell University computer science graduate student, unleashed what became known as the Morris worm, disrupting perhaps 10% of the computers then on the Internet and prompting the formation of the CERT Coordination Center and Phage mailing list. Morris himself became the first person tried and convicted under the 1986 Computer Fraud and Abuse Act.</a:t>
            </a:r>
            <a:endParaRPr lang="en-US" altLang="zh-CN" dirty="0" smtClean="0"/>
          </a:p>
          <a:p>
            <a:pPr>
              <a:tabLst>
                <a:tab pos="656590" algn="l"/>
                <a:tab pos="1313180" algn="l"/>
                <a:tab pos="1969770" algn="l"/>
                <a:tab pos="2626360" algn="l"/>
                <a:tab pos="3282950" algn="l"/>
                <a:tab pos="3939540" algn="l"/>
                <a:tab pos="4596130" algn="l"/>
                <a:tab pos="5252720" algn="l"/>
                <a:tab pos="5909310" algn="l"/>
                <a:tab pos="6565900" algn="l"/>
                <a:tab pos="7223125" algn="l"/>
                <a:tab pos="7879715" algn="l"/>
              </a:tabLst>
            </a:pPr>
            <a:r>
              <a:rPr lang="en-GB" altLang="zh-CN" dirty="0" smtClean="0">
                <a:sym typeface="+mn-ea"/>
              </a:rPr>
              <a:t>Once infected, a machine would try to infect other machines in three ways:</a:t>
            </a:r>
            <a:endParaRPr lang="en-GB" altLang="zh-CN" dirty="0" smtClean="0"/>
          </a:p>
          <a:p>
            <a:pPr lvl="1">
              <a:tabLst>
                <a:tab pos="656590" algn="l"/>
                <a:tab pos="1313180" algn="l"/>
                <a:tab pos="1969770" algn="l"/>
                <a:tab pos="2626360" algn="l"/>
                <a:tab pos="3282950" algn="l"/>
                <a:tab pos="3939540" algn="l"/>
                <a:tab pos="4596130" algn="l"/>
                <a:tab pos="5252720" algn="l"/>
                <a:tab pos="5909310" algn="l"/>
                <a:tab pos="6565900" algn="l"/>
                <a:tab pos="7223125" algn="l"/>
                <a:tab pos="7879715" algn="l"/>
              </a:tabLst>
            </a:pPr>
            <a:r>
              <a:rPr lang="en-GB" altLang="zh-CN" dirty="0" smtClean="0">
                <a:sym typeface="+mn-ea"/>
              </a:rPr>
              <a:t>Exploit a buffer overflow in the “finger” daemon</a:t>
            </a:r>
            <a:endParaRPr lang="en-GB" altLang="zh-CN" dirty="0" smtClean="0"/>
          </a:p>
          <a:p>
            <a:pPr lvl="1">
              <a:tabLst>
                <a:tab pos="656590" algn="l"/>
                <a:tab pos="1313180" algn="l"/>
                <a:tab pos="1969770" algn="l"/>
                <a:tab pos="2626360" algn="l"/>
                <a:tab pos="3282950" algn="l"/>
                <a:tab pos="3939540" algn="l"/>
                <a:tab pos="4596130" algn="l"/>
                <a:tab pos="5252720" algn="l"/>
                <a:tab pos="5909310" algn="l"/>
                <a:tab pos="6565900" algn="l"/>
                <a:tab pos="7223125" algn="l"/>
                <a:tab pos="7879715" algn="l"/>
              </a:tabLst>
            </a:pPr>
            <a:r>
              <a:rPr lang="en-GB" altLang="zh-CN" dirty="0" smtClean="0">
                <a:sym typeface="+mn-ea"/>
              </a:rPr>
              <a:t>Use a back door left in the “</a:t>
            </a:r>
            <a:r>
              <a:rPr lang="en-GB" altLang="zh-CN" dirty="0" err="1" smtClean="0">
                <a:sym typeface="+mn-ea"/>
              </a:rPr>
              <a:t>sendmail</a:t>
            </a:r>
            <a:r>
              <a:rPr lang="en-GB" altLang="zh-CN" dirty="0" smtClean="0">
                <a:sym typeface="+mn-ea"/>
              </a:rPr>
              <a:t>” mail daemon</a:t>
            </a:r>
            <a:endParaRPr lang="en-GB" altLang="zh-CN" dirty="0" smtClean="0"/>
          </a:p>
          <a:p>
            <a:pPr lvl="1">
              <a:tabLst>
                <a:tab pos="656590" algn="l"/>
                <a:tab pos="1313180" algn="l"/>
                <a:tab pos="1969770" algn="l"/>
                <a:tab pos="2626360" algn="l"/>
                <a:tab pos="3282950" algn="l"/>
                <a:tab pos="3939540" algn="l"/>
                <a:tab pos="4596130" algn="l"/>
                <a:tab pos="5252720" algn="l"/>
                <a:tab pos="5909310" algn="l"/>
                <a:tab pos="6565900" algn="l"/>
                <a:tab pos="7223125" algn="l"/>
                <a:tab pos="7879715" algn="l"/>
              </a:tabLst>
            </a:pPr>
            <a:r>
              <a:rPr lang="en-GB" altLang="zh-CN" dirty="0" smtClean="0">
                <a:sym typeface="+mn-ea"/>
              </a:rPr>
              <a:t>Try a “dictionary attack” against local users' passwords.  If successful, log in as them, and spread to other machines they can access without requiring a password</a:t>
            </a:r>
            <a:endParaRPr lang="en-GB" altLang="zh-CN" dirty="0" smtClean="0"/>
          </a:p>
          <a:p>
            <a:pPr>
              <a:tabLst>
                <a:tab pos="656590" algn="l"/>
                <a:tab pos="1313180" algn="l"/>
                <a:tab pos="1969770" algn="l"/>
                <a:tab pos="2626360" algn="l"/>
                <a:tab pos="3282950" algn="l"/>
                <a:tab pos="3939540" algn="l"/>
                <a:tab pos="4596130" algn="l"/>
                <a:tab pos="5252720" algn="l"/>
                <a:tab pos="5909310" algn="l"/>
                <a:tab pos="6565900" algn="l"/>
                <a:tab pos="7223125" algn="l"/>
                <a:tab pos="7879715" algn="l"/>
              </a:tabLst>
            </a:pPr>
            <a:r>
              <a:rPr lang="en-GB" altLang="zh-CN" dirty="0" smtClean="0">
                <a:sym typeface="+mn-ea"/>
              </a:rPr>
              <a:t>All three of these attacks were well known!</a:t>
            </a:r>
            <a:endParaRPr lang="en-GB" altLang="zh-CN" dirty="0" smtClean="0"/>
          </a:p>
          <a:p>
            <a:pPr>
              <a:tabLst>
                <a:tab pos="656590" algn="l"/>
                <a:tab pos="1313180" algn="l"/>
                <a:tab pos="1969770" algn="l"/>
                <a:tab pos="2626360" algn="l"/>
                <a:tab pos="3282950" algn="l"/>
                <a:tab pos="3939540" algn="l"/>
                <a:tab pos="4596130" algn="l"/>
                <a:tab pos="5252720" algn="l"/>
                <a:tab pos="5909310" algn="l"/>
                <a:tab pos="6565900" algn="l"/>
                <a:tab pos="7223125" algn="l"/>
                <a:tab pos="7879715" algn="l"/>
              </a:tabLst>
            </a:pPr>
            <a:r>
              <a:rPr lang="en-GB" altLang="zh-CN" dirty="0" smtClean="0">
                <a:sym typeface="+mn-ea"/>
              </a:rPr>
              <a:t>Thousands of systems were offline for several days</a:t>
            </a:r>
            <a:endParaRPr lang="zh-CN" altLang="en-US" dirty="0" smtClean="0">
              <a:latin typeface="Arial" panose="020B0604020202020204" pitchFamily="34" charset="0"/>
            </a:endParaRPr>
          </a:p>
          <a:p>
            <a:pPr eaLnBrk="1" hangingPunct="1"/>
            <a:endParaRPr lang="zh-CN" altLang="en-US" dirty="0" smtClean="0">
              <a:latin typeface="Arial" panose="020B0604020202020204" pitchFamily="34" charset="0"/>
            </a:endParaRPr>
          </a:p>
        </p:txBody>
      </p:sp>
      <p:sp>
        <p:nvSpPr>
          <p:cNvPr id="161796" name="灯片编号占位符 3"/>
          <p:cNvSpPr>
            <a:spLocks noGrp="1"/>
          </p:cNvSpPr>
          <p:nvPr>
            <p:ph type="sldNum" sz="quarter" idx="5"/>
          </p:nvPr>
        </p:nvSpPr>
        <p:spPr>
          <a:noFill/>
        </p:spPr>
        <p:txBody>
          <a:bodyPr/>
          <a:lstStyle/>
          <a:p>
            <a:fld id="{53C40F79-3308-4224-AD6E-FBE0838DFC8E}" type="slidenum">
              <a:rPr lang="en-US" altLang="zh-CN" smtClean="0">
                <a:latin typeface="Arial" panose="020B0604020202020204" pitchFamily="34" charset="0"/>
              </a:rPr>
            </a:fld>
            <a:endParaRPr lang="en-US" altLang="zh-CN" smtClean="0">
              <a:latin typeface="Arial" panose="020B060402020202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幻灯片图像占位符 1"/>
          <p:cNvSpPr>
            <a:spLocks noGrp="1" noRot="1" noChangeAspect="1" noTextEdit="1"/>
          </p:cNvSpPr>
          <p:nvPr>
            <p:ph type="sldImg"/>
          </p:nvPr>
        </p:nvSpPr>
        <p:spPr/>
      </p:sp>
      <p:sp>
        <p:nvSpPr>
          <p:cNvPr id="162819" name="备注占位符 2"/>
          <p:cNvSpPr>
            <a:spLocks noGrp="1"/>
          </p:cNvSpPr>
          <p:nvPr>
            <p:ph type="body" idx="1"/>
          </p:nvPr>
        </p:nvSpPr>
        <p:spPr>
          <a:noFill/>
        </p:spPr>
        <p:txBody>
          <a:bodyPr/>
          <a:lstStyle/>
          <a:p>
            <a:r>
              <a:rPr lang="en-US" altLang="zh-CN" smtClean="0"/>
              <a:t>http://news.cnet.com/A-20-year-plague/2009-7349_3-5111410.html</a:t>
            </a:r>
            <a:endParaRPr lang="zh-CN" altLang="en-US" smtClean="0"/>
          </a:p>
        </p:txBody>
      </p:sp>
      <p:sp>
        <p:nvSpPr>
          <p:cNvPr id="162820" name="灯片编号占位符 3"/>
          <p:cNvSpPr>
            <a:spLocks noGrp="1"/>
          </p:cNvSpPr>
          <p:nvPr>
            <p:ph type="sldNum" sz="quarter" idx="5"/>
          </p:nvPr>
        </p:nvSpPr>
        <p:spPr>
          <a:noFill/>
        </p:spPr>
        <p:txBody>
          <a:bodyPr/>
          <a:lstStyle/>
          <a:p>
            <a:fld id="{A2B57A0D-0F62-4366-B3FE-E2A94F5DDE69}" type="slidenum">
              <a:rPr lang="fr-FR" altLang="zh-CN" smtClean="0"/>
            </a:fld>
            <a:endParaRPr lang="fr-FR" altLang="zh-CN"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Next we</a:t>
            </a:r>
            <a:r>
              <a:rPr lang="en-US" altLang="zh-CN" baseline="0" dirty="0" smtClean="0"/>
              <a:t> will talk about malware countermeasures.</a:t>
            </a:r>
            <a:endParaRPr lang="zh-CN" altLang="en-US" dirty="0"/>
          </a:p>
        </p:txBody>
      </p:sp>
      <p:sp>
        <p:nvSpPr>
          <p:cNvPr id="4" name="灯片编号占位符 3"/>
          <p:cNvSpPr>
            <a:spLocks noGrp="1"/>
          </p:cNvSpPr>
          <p:nvPr>
            <p:ph type="sldNum" sz="quarter" idx="10"/>
          </p:nvPr>
        </p:nvSpPr>
        <p:spPr/>
        <p:txBody>
          <a:bodyPr/>
          <a:lstStyle/>
          <a:p>
            <a:fld id="{89E6B28A-156F-4D2B-9A89-8B3735E69E45}"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smtClean="0">
                <a:latin typeface="Arial" panose="020B0604020202020204" pitchFamily="34" charset="0"/>
                <a:cs typeface="Arial" panose="020B0604020202020204" pitchFamily="34" charset="0"/>
              </a:rPr>
              <a:t>The ideal solution to the threat of viruses is prevention: Do not allow a virus to get into the system in the first place. This goal is, in general, impossible to achieve, although prevention can reduce the number of successful viral attacks. The next best approach is to be able to do the following:</a:t>
            </a:r>
            <a:endParaRPr lang="en-US" altLang="zh-CN" dirty="0" smtClean="0">
              <a:latin typeface="Arial" panose="020B0604020202020204" pitchFamily="34" charset="0"/>
              <a:cs typeface="Arial" panose="020B0604020202020204" pitchFamily="34" charset="0"/>
            </a:endParaRPr>
          </a:p>
          <a:p>
            <a:pPr eaLnBrk="1" hangingPunct="1"/>
            <a:r>
              <a:rPr lang="en-US" altLang="zh-CN" dirty="0" smtClean="0">
                <a:latin typeface="Arial" panose="020B0604020202020204" pitchFamily="34" charset="0"/>
                <a:ea typeface="Times New Roman" panose="02020603050405020304" pitchFamily="18" charset="0"/>
              </a:rPr>
              <a:t>• </a:t>
            </a:r>
            <a:r>
              <a:rPr lang="en-US" altLang="zh-CN" b="1" dirty="0" smtClean="0">
                <a:latin typeface="Arial" panose="020B0604020202020204" pitchFamily="34" charset="0"/>
                <a:cs typeface="Arial" panose="020B0604020202020204" pitchFamily="34" charset="0"/>
              </a:rPr>
              <a:t>Detection:</a:t>
            </a:r>
            <a:r>
              <a:rPr lang="en-US" altLang="zh-CN" dirty="0" smtClean="0">
                <a:latin typeface="Arial" panose="020B0604020202020204" pitchFamily="34" charset="0"/>
                <a:cs typeface="Arial" panose="020B0604020202020204" pitchFamily="34" charset="0"/>
              </a:rPr>
              <a:t> Once the infection has occurred, determine that it has occurred and locate the virus.</a:t>
            </a:r>
            <a:endParaRPr lang="en-US" altLang="zh-CN" dirty="0" smtClean="0">
              <a:latin typeface="Arial" panose="020B0604020202020204" pitchFamily="34" charset="0"/>
              <a:cs typeface="Arial" panose="020B0604020202020204" pitchFamily="34" charset="0"/>
            </a:endParaRPr>
          </a:p>
          <a:p>
            <a:pPr eaLnBrk="1" hangingPunct="1"/>
            <a:r>
              <a:rPr lang="en-US" altLang="zh-CN" dirty="0" smtClean="0">
                <a:latin typeface="Arial" panose="020B0604020202020204" pitchFamily="34" charset="0"/>
                <a:cs typeface="Times New Roman" panose="02020603050405020304" pitchFamily="18" charset="0"/>
              </a:rPr>
              <a:t>• </a:t>
            </a:r>
            <a:r>
              <a:rPr lang="en-US" altLang="zh-CN" b="1" dirty="0" smtClean="0">
                <a:latin typeface="Arial" panose="020B0604020202020204" pitchFamily="34" charset="0"/>
                <a:cs typeface="Arial" panose="020B0604020202020204" pitchFamily="34" charset="0"/>
              </a:rPr>
              <a:t>Identification:</a:t>
            </a:r>
            <a:r>
              <a:rPr lang="en-US" altLang="zh-CN" dirty="0" smtClean="0">
                <a:latin typeface="Arial" panose="020B0604020202020204" pitchFamily="34" charset="0"/>
                <a:cs typeface="Arial" panose="020B0604020202020204" pitchFamily="34" charset="0"/>
              </a:rPr>
              <a:t> Once detection has been achieved, identify the specific virus that has infected a program.</a:t>
            </a:r>
            <a:endParaRPr lang="en-US" altLang="zh-CN" dirty="0" smtClean="0">
              <a:latin typeface="Arial" panose="020B0604020202020204" pitchFamily="34" charset="0"/>
              <a:cs typeface="Arial" panose="020B0604020202020204" pitchFamily="34" charset="0"/>
            </a:endParaRPr>
          </a:p>
          <a:p>
            <a:pPr eaLnBrk="1" hangingPunct="1"/>
            <a:r>
              <a:rPr lang="en-US" altLang="zh-CN" dirty="0" smtClean="0">
                <a:latin typeface="Arial" panose="020B0604020202020204" pitchFamily="34" charset="0"/>
                <a:cs typeface="Times New Roman" panose="02020603050405020304" pitchFamily="18" charset="0"/>
              </a:rPr>
              <a:t>• </a:t>
            </a:r>
            <a:r>
              <a:rPr lang="en-US" altLang="zh-CN" b="1" dirty="0" smtClean="0">
                <a:latin typeface="Arial" panose="020B0604020202020204" pitchFamily="34" charset="0"/>
                <a:cs typeface="Arial" panose="020B0604020202020204" pitchFamily="34" charset="0"/>
              </a:rPr>
              <a:t>Removal:</a:t>
            </a:r>
            <a:r>
              <a:rPr lang="en-US" altLang="zh-CN" dirty="0" smtClean="0">
                <a:latin typeface="Arial" panose="020B0604020202020204" pitchFamily="34" charset="0"/>
                <a:cs typeface="Arial" panose="020B0604020202020204" pitchFamily="34" charset="0"/>
              </a:rPr>
              <a:t> Once the specific virus has been identified, remove all traces of the virus from the infected program and restore it to its original state. Remove the virus from all infected systems so that the disease cannot spread further.</a:t>
            </a:r>
            <a:endParaRPr lang="en-US" altLang="zh-CN" dirty="0" smtClean="0">
              <a:latin typeface="Arial" panose="020B0604020202020204" pitchFamily="34" charset="0"/>
              <a:cs typeface="Arial" panose="020B0604020202020204" pitchFamily="34" charset="0"/>
            </a:endParaRPr>
          </a:p>
          <a:p>
            <a:pPr eaLnBrk="1" hangingPunct="1"/>
            <a:r>
              <a:rPr lang="en-US" altLang="zh-CN" dirty="0" smtClean="0">
                <a:latin typeface="Arial" panose="020B0604020202020204" pitchFamily="34" charset="0"/>
                <a:cs typeface="Arial" panose="020B0604020202020204" pitchFamily="34" charset="0"/>
              </a:rPr>
              <a:t>If detection succeeds but either identification or removal is not possible, then the alternative is to discard the infected program and reload a clean backup version.</a:t>
            </a:r>
            <a:endParaRPr lang="en-US" altLang="zh-CN" dirty="0" smtClean="0">
              <a:latin typeface="Arial" panose="020B0604020202020204" pitchFamily="34" charset="0"/>
              <a:cs typeface="Arial" panose="020B0604020202020204" pitchFamily="34" charset="0"/>
            </a:endParaRPr>
          </a:p>
          <a:p>
            <a:pPr eaLnBrk="1" hangingPunct="1"/>
            <a:endParaRPr lang="en-US" altLang="zh-CN" dirty="0" smtClean="0">
              <a:latin typeface="Arial" panose="020B0604020202020204" pitchFamily="34" charset="0"/>
              <a:cs typeface="Arial" panose="020B0604020202020204" pitchFamily="34" charset="0"/>
            </a:endParaRPr>
          </a:p>
          <a:p>
            <a:endParaRPr lang="zh-CN" altLang="en-US" dirty="0"/>
          </a:p>
        </p:txBody>
      </p:sp>
      <p:sp>
        <p:nvSpPr>
          <p:cNvPr id="4" name="页眉占位符 3"/>
          <p:cNvSpPr>
            <a:spLocks noGrp="1"/>
          </p:cNvSpPr>
          <p:nvPr>
            <p:ph type="hdr" idx="10"/>
          </p:nvPr>
        </p:nvSpPr>
        <p:spPr/>
        <p:txBody>
          <a:bodyPr/>
          <a:lstStyle/>
          <a:p>
            <a:pPr>
              <a:defRPr/>
            </a:pPr>
            <a:r>
              <a:rPr lang="en-GB" smtClean="0"/>
              <a:t>CS 166 - Malware</a:t>
            </a:r>
            <a:endParaRPr lang="en-GB"/>
          </a:p>
        </p:txBody>
      </p:sp>
      <p:sp>
        <p:nvSpPr>
          <p:cNvPr id="5" name="日期占位符 4"/>
          <p:cNvSpPr>
            <a:spLocks noGrp="1"/>
          </p:cNvSpPr>
          <p:nvPr>
            <p:ph type="dt" idx="11"/>
          </p:nvPr>
        </p:nvSpPr>
        <p:spPr/>
        <p:txBody>
          <a:bodyPr/>
          <a:lstStyle/>
          <a:p>
            <a:pPr>
              <a:defRPr/>
            </a:pPr>
            <a:r>
              <a:rPr lang="en-US" smtClean="0"/>
              <a:t>2009-02-02</a:t>
            </a:r>
            <a:endParaRPr lang="en-GB"/>
          </a:p>
        </p:txBody>
      </p:sp>
      <p:sp>
        <p:nvSpPr>
          <p:cNvPr id="6" name="灯片编号占位符 5"/>
          <p:cNvSpPr>
            <a:spLocks noGrp="1"/>
          </p:cNvSpPr>
          <p:nvPr>
            <p:ph type="sldNum" idx="12"/>
          </p:nvPr>
        </p:nvSpPr>
        <p:spPr/>
        <p:txBody>
          <a:bodyPr/>
          <a:lstStyle/>
          <a:p>
            <a:pPr>
              <a:defRPr/>
            </a:pPr>
            <a:fld id="{94E97A6F-4906-4C19-B899-42AE6E028134}" type="slidenum">
              <a:rPr lang="en-GB" smtClean="0"/>
            </a:fld>
            <a:endParaRPr lang="en-GB"/>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idx="10"/>
          </p:nvPr>
        </p:nvSpPr>
        <p:spPr/>
        <p:txBody>
          <a:bodyPr/>
          <a:lstStyle/>
          <a:p>
            <a:pPr>
              <a:defRPr/>
            </a:pPr>
            <a:r>
              <a:rPr lang="en-GB" smtClean="0"/>
              <a:t>CS 166 - Malware</a:t>
            </a:r>
            <a:endParaRPr lang="en-GB" dirty="0"/>
          </a:p>
        </p:txBody>
      </p:sp>
      <p:sp>
        <p:nvSpPr>
          <p:cNvPr id="5" name="日期占位符 4"/>
          <p:cNvSpPr>
            <a:spLocks noGrp="1"/>
          </p:cNvSpPr>
          <p:nvPr>
            <p:ph type="dt" idx="11"/>
          </p:nvPr>
        </p:nvSpPr>
        <p:spPr/>
        <p:txBody>
          <a:bodyPr/>
          <a:lstStyle/>
          <a:p>
            <a:pPr>
              <a:defRPr/>
            </a:pPr>
            <a:r>
              <a:rPr lang="en-US" smtClean="0"/>
              <a:t>2009-02-02</a:t>
            </a:r>
            <a:endParaRPr lang="en-GB" dirty="0"/>
          </a:p>
        </p:txBody>
      </p:sp>
      <p:sp>
        <p:nvSpPr>
          <p:cNvPr id="6" name="灯片编号占位符 5"/>
          <p:cNvSpPr>
            <a:spLocks noGrp="1"/>
          </p:cNvSpPr>
          <p:nvPr>
            <p:ph type="sldNum" idx="12"/>
          </p:nvPr>
        </p:nvSpPr>
        <p:spPr/>
        <p:txBody>
          <a:bodyPr/>
          <a:lstStyle/>
          <a:p>
            <a:pPr>
              <a:defRPr/>
            </a:pPr>
            <a:fld id="{94E97A6F-4906-4C19-B899-42AE6E028134}" type="slidenum">
              <a:rPr lang="en-GB" smtClean="0"/>
            </a:fld>
            <a:endParaRPr lang="en-GB"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E6B28A-156F-4D2B-9A89-8B3735E69E45}"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E6B28A-156F-4D2B-9A89-8B3735E69E4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endParaRPr lang="zh-CN" altLang="en-US"/>
          </a:p>
        </p:txBody>
      </p:sp>
      <p:sp>
        <p:nvSpPr>
          <p:cNvPr id="4" name="页眉占位符 3"/>
          <p:cNvSpPr>
            <a:spLocks noGrp="1"/>
          </p:cNvSpPr>
          <p:nvPr>
            <p:ph type="hdr"/>
          </p:nvPr>
        </p:nvSpPr>
        <p:spPr/>
        <p:txBody>
          <a:bodyPr/>
          <a:p>
            <a:pPr>
              <a:defRPr/>
            </a:pPr>
            <a:r>
              <a:rPr lang="en-GB" dirty="0"/>
              <a:t>CS 166 - Malware</a:t>
            </a:r>
            <a:endParaRPr lang="en-GB" dirty="0"/>
          </a:p>
        </p:txBody>
      </p:sp>
      <p:sp>
        <p:nvSpPr>
          <p:cNvPr id="5" name="日期占位符 4"/>
          <p:cNvSpPr>
            <a:spLocks noGrp="1"/>
          </p:cNvSpPr>
          <p:nvPr>
            <p:ph type="dt"/>
          </p:nvPr>
        </p:nvSpPr>
        <p:spPr/>
        <p:txBody>
          <a:bodyPr/>
          <a:p>
            <a:pPr>
              <a:defRPr/>
            </a:pPr>
            <a:r>
              <a:rPr lang="en-US" dirty="0"/>
              <a:t>2009-02-02</a:t>
            </a:r>
            <a:endParaRPr lang="en-GB" dirty="0"/>
          </a:p>
        </p:txBody>
      </p:sp>
      <p:sp>
        <p:nvSpPr>
          <p:cNvPr id="6" name="灯片编号占位符 5"/>
          <p:cNvSpPr>
            <a:spLocks noGrp="1"/>
          </p:cNvSpPr>
          <p:nvPr>
            <p:ph type="sldNum"/>
          </p:nvPr>
        </p:nvSpPr>
        <p:spPr/>
        <p:txBody>
          <a:bodyPr/>
          <a:p>
            <a:pPr>
              <a:defRPr/>
            </a:pPr>
            <a:fld id="{94E97A6F-4906-4C19-B899-42AE6E028134}" type="slidenum">
              <a:rPr lang="en-GB"/>
            </a:fld>
            <a:endParaRPr lang="en-GB"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idx="10"/>
          </p:nvPr>
        </p:nvSpPr>
        <p:spPr/>
        <p:txBody>
          <a:bodyPr/>
          <a:lstStyle/>
          <a:p>
            <a:pPr>
              <a:defRPr/>
            </a:pPr>
            <a:r>
              <a:rPr lang="en-GB" smtClean="0"/>
              <a:t>CS 166 - Malware</a:t>
            </a:r>
            <a:endParaRPr lang="en-GB" dirty="0"/>
          </a:p>
        </p:txBody>
      </p:sp>
      <p:sp>
        <p:nvSpPr>
          <p:cNvPr id="5" name="日期占位符 4"/>
          <p:cNvSpPr>
            <a:spLocks noGrp="1"/>
          </p:cNvSpPr>
          <p:nvPr>
            <p:ph type="dt" idx="11"/>
          </p:nvPr>
        </p:nvSpPr>
        <p:spPr/>
        <p:txBody>
          <a:bodyPr/>
          <a:lstStyle/>
          <a:p>
            <a:pPr>
              <a:defRPr/>
            </a:pPr>
            <a:r>
              <a:rPr lang="en-US" smtClean="0"/>
              <a:t>2009-02-02</a:t>
            </a:r>
            <a:endParaRPr lang="en-GB" dirty="0"/>
          </a:p>
        </p:txBody>
      </p:sp>
      <p:sp>
        <p:nvSpPr>
          <p:cNvPr id="6" name="灯片编号占位符 5"/>
          <p:cNvSpPr>
            <a:spLocks noGrp="1"/>
          </p:cNvSpPr>
          <p:nvPr>
            <p:ph type="sldNum" idx="12"/>
          </p:nvPr>
        </p:nvSpPr>
        <p:spPr/>
        <p:txBody>
          <a:bodyPr/>
          <a:lstStyle/>
          <a:p>
            <a:pPr>
              <a:defRPr/>
            </a:pPr>
            <a:fld id="{94E97A6F-4906-4C19-B899-42AE6E028134}" type="slidenum">
              <a:rPr lang="en-GB" smtClean="0"/>
            </a:fld>
            <a:endParaRPr lang="en-GB"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Rectangle 8"/>
          <p:cNvSpPr>
            <a:spLocks noGrp="1" noChangeArrowheads="1"/>
          </p:cNvSpPr>
          <p:nvPr>
            <p:ph type="sldNum" sz="quarter"/>
          </p:nvPr>
        </p:nvSpPr>
        <p:spPr>
          <a:noFill/>
        </p:spPr>
        <p:txBody>
          <a:bodyPr/>
          <a:lstStyle/>
          <a:p>
            <a:fld id="{DB50FB51-4BCE-4510-AABA-8755BEA179DD}" type="slidenum">
              <a:rPr lang="en-GB" smtClean="0"/>
            </a:fld>
            <a:endParaRPr lang="en-GB" smtClean="0"/>
          </a:p>
        </p:txBody>
      </p:sp>
      <p:sp>
        <p:nvSpPr>
          <p:cNvPr id="31747"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ln>
        </p:spPr>
        <p:txBody>
          <a:bodyPr wrap="none" anchor="ctr"/>
          <a:lstStyle/>
          <a:p>
            <a:endParaRPr lang="en-US"/>
          </a:p>
        </p:txBody>
      </p:sp>
      <p:sp>
        <p:nvSpPr>
          <p:cNvPr id="31748" name="Text Box 2"/>
          <p:cNvSpPr>
            <a:spLocks noGrp="1" noChangeArrowheads="1"/>
          </p:cNvSpPr>
          <p:nvPr>
            <p:ph type="body"/>
          </p:nvPr>
        </p:nvSpPr>
        <p:spPr>
          <a:xfrm>
            <a:off x="914400" y="4343400"/>
            <a:ext cx="5029200" cy="4116388"/>
          </a:xfrm>
          <a:noFill/>
        </p:spPr>
        <p:txBody>
          <a:bodyPr lIns="0" tIns="0" rIns="0" bIns="0">
            <a:spAutoFit/>
          </a:bodyPr>
          <a:lstStyle/>
          <a:p>
            <a:pPr eaLnBrk="1" hangingPunct="1">
              <a:spcBef>
                <a:spcPts val="6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zh-CN" sz="2400" b="1" dirty="0" smtClean="0">
                <a:effectLst/>
              </a:rPr>
              <a:t>viruses['</a:t>
            </a:r>
            <a:r>
              <a:rPr lang="en-US" altLang="zh-CN" sz="2400" b="1" dirty="0" err="1" smtClean="0">
                <a:effectLst/>
              </a:rPr>
              <a:t>vaɪrəs</a:t>
            </a:r>
            <a:r>
              <a:rPr lang="en-US" altLang="zh-CN" sz="2400" b="1" dirty="0" smtClean="0">
                <a:effectLst/>
              </a:rPr>
              <a:t>]</a:t>
            </a:r>
            <a:endParaRPr lang="en-US" altLang="zh-CN" sz="2400" b="1" dirty="0" smtClean="0">
              <a:effectLst/>
            </a:endParaRPr>
          </a:p>
          <a:p>
            <a:pPr eaLnBrk="1" hangingPunct="1">
              <a:spcBef>
                <a:spcPts val="6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zh-CN" sz="2400" b="1" dirty="0" smtClean="0">
                <a:effectLst/>
              </a:rPr>
              <a:t>Trojans ['</a:t>
            </a:r>
            <a:r>
              <a:rPr lang="en-US" altLang="zh-CN" sz="2400" b="1" dirty="0" err="1" smtClean="0">
                <a:effectLst/>
              </a:rPr>
              <a:t>trəudʒəns</a:t>
            </a:r>
            <a:r>
              <a:rPr lang="en-US" altLang="zh-CN" sz="2400" b="1" dirty="0" smtClean="0">
                <a:effectLst/>
              </a:rPr>
              <a:t>]</a:t>
            </a:r>
            <a:endParaRPr lang="en-US" altLang="zh-CN" sz="2400" b="1" dirty="0" smtClean="0">
              <a:effectLst/>
            </a:endParaRPr>
          </a:p>
          <a:p>
            <a:pPr eaLnBrk="1" hangingPunct="1">
              <a:spcBef>
                <a:spcPts val="6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zh-CN" sz="2400" b="1" dirty="0" smtClean="0">
                <a:effectLst/>
              </a:rPr>
              <a:t>propagation [,</a:t>
            </a:r>
            <a:r>
              <a:rPr lang="en-US" altLang="zh-CN" sz="2400" b="1" dirty="0" err="1" smtClean="0">
                <a:effectLst/>
              </a:rPr>
              <a:t>prɒpə'ɡeɪʃən</a:t>
            </a:r>
            <a:r>
              <a:rPr lang="en-US" altLang="zh-CN" sz="2400" b="1" dirty="0" smtClean="0">
                <a:effectLst/>
              </a:rPr>
              <a:t>]</a:t>
            </a:r>
            <a:endParaRPr lang="en-US" altLang="zh-CN" sz="2400" b="1" dirty="0" smtClean="0">
              <a:effectLst/>
            </a:endParaRPr>
          </a:p>
          <a:p>
            <a:pPr marL="0" marR="0" indent="0" algn="l" defTabSz="457200" rtl="0" eaLnBrk="1" fontAlgn="base" latinLnBrk="0" hangingPunct="1">
              <a:lnSpc>
                <a:spcPct val="100000"/>
              </a:lnSpc>
              <a:spcBef>
                <a:spcPts val="600"/>
              </a:spcBef>
              <a:spcAft>
                <a:spcPct val="0"/>
              </a:spcAft>
              <a:buClr>
                <a:srgbClr val="000000"/>
              </a:buClr>
              <a:buSzPct val="100000"/>
              <a:buFont typeface="Times New Roman" panose="02020603050405020304" pitchFamily="18"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US" altLang="zh-CN" sz="2400" b="1" dirty="0" smtClean="0">
                <a:effectLst/>
              </a:rPr>
              <a:t>concealment [</a:t>
            </a:r>
            <a:r>
              <a:rPr lang="en-US" altLang="zh-CN" sz="2400" b="1" dirty="0" err="1" smtClean="0">
                <a:effectLst/>
              </a:rPr>
              <a:t>kən'siːlm</a:t>
            </a:r>
            <a:r>
              <a:rPr lang="en-US" altLang="zh-CN" sz="2400" b="1" dirty="0" smtClean="0">
                <a:effectLst/>
              </a:rPr>
              <a:t>(ə)</a:t>
            </a:r>
            <a:r>
              <a:rPr lang="en-US" altLang="zh-CN" sz="2400" b="1" dirty="0" err="1" smtClean="0">
                <a:effectLst/>
              </a:rPr>
              <a:t>nt</a:t>
            </a:r>
            <a:r>
              <a:rPr lang="en-US" altLang="zh-CN" sz="2400" b="1" dirty="0" smtClean="0">
                <a:effectLst/>
              </a:rPr>
              <a:t>]</a:t>
            </a:r>
            <a:r>
              <a:rPr lang="zh-CN" altLang="en-US" sz="2400" dirty="0" smtClean="0">
                <a:effectLst/>
              </a:rPr>
              <a:t> </a:t>
            </a:r>
            <a:r>
              <a:rPr lang="en-US" altLang="zh-CN" sz="2400" dirty="0" smtClean="0">
                <a:effectLst/>
              </a:rPr>
              <a:t>n. </a:t>
            </a:r>
            <a:r>
              <a:rPr lang="zh-CN" altLang="en-US" sz="2400" dirty="0" smtClean="0">
                <a:effectLst/>
              </a:rPr>
              <a:t>隐藏，隐蔽；隐匿处</a:t>
            </a:r>
            <a:endParaRPr lang="en-US" altLang="zh-CN" sz="2400" dirty="0" smtClean="0">
              <a:effectLst/>
            </a:endParaRPr>
          </a:p>
          <a:p>
            <a:pPr marL="0" marR="0" indent="0" algn="l" defTabSz="457200" rtl="0" eaLnBrk="1" fontAlgn="base" latinLnBrk="0" hangingPunct="1">
              <a:lnSpc>
                <a:spcPct val="100000"/>
              </a:lnSpc>
              <a:spcBef>
                <a:spcPts val="600"/>
              </a:spcBef>
              <a:spcAft>
                <a:spcPct val="0"/>
              </a:spcAft>
              <a:buClr>
                <a:srgbClr val="000000"/>
              </a:buClr>
              <a:buSzPct val="100000"/>
              <a:buFont typeface="Times New Roman" panose="02020603050405020304" pitchFamily="18"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US" altLang="zh-CN" sz="2400" b="1" dirty="0" smtClean="0">
                <a:effectLst/>
              </a:rPr>
              <a:t>desirable [</a:t>
            </a:r>
            <a:r>
              <a:rPr lang="en-US" altLang="zh-CN" sz="2400" b="1" dirty="0" err="1" smtClean="0">
                <a:effectLst/>
              </a:rPr>
              <a:t>dɪ'zaɪərəb</a:t>
            </a:r>
            <a:r>
              <a:rPr lang="en-US" altLang="zh-CN" sz="2400" b="1" dirty="0" smtClean="0">
                <a:effectLst/>
              </a:rPr>
              <a:t>(ə)l]</a:t>
            </a:r>
            <a:endParaRPr lang="en-US" altLang="zh-CN" sz="2400" b="1" dirty="0" smtClean="0">
              <a:effectLst/>
            </a:endParaRPr>
          </a:p>
          <a:p>
            <a:pPr marL="0" marR="0" indent="0" algn="l" defTabSz="457200" rtl="0" eaLnBrk="1" fontAlgn="base" latinLnBrk="0" hangingPunct="1">
              <a:lnSpc>
                <a:spcPct val="100000"/>
              </a:lnSpc>
              <a:spcBef>
                <a:spcPts val="600"/>
              </a:spcBef>
              <a:spcAft>
                <a:spcPct val="0"/>
              </a:spcAft>
              <a:buClr>
                <a:srgbClr val="000000"/>
              </a:buClr>
              <a:buSzPct val="100000"/>
              <a:buFont typeface="Times New Roman" panose="02020603050405020304" pitchFamily="18"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US" altLang="zh-CN" sz="2400" b="1" dirty="0" smtClean="0">
                <a:effectLst/>
              </a:rPr>
              <a:t>annoyance [</a:t>
            </a:r>
            <a:r>
              <a:rPr lang="en-US" altLang="zh-CN" sz="2400" b="1" dirty="0" err="1" smtClean="0">
                <a:effectLst/>
              </a:rPr>
              <a:t>ə'nɒɪəns</a:t>
            </a:r>
            <a:r>
              <a:rPr lang="en-US" altLang="zh-CN" sz="2400" b="1" dirty="0" smtClean="0">
                <a:effectLst/>
              </a:rPr>
              <a:t>]</a:t>
            </a:r>
            <a:r>
              <a:rPr lang="zh-CN" altLang="en-US" sz="2400" dirty="0" smtClean="0">
                <a:effectLst/>
              </a:rPr>
              <a:t> </a:t>
            </a:r>
            <a:r>
              <a:rPr lang="en-US" altLang="zh-CN" sz="2400" dirty="0" smtClean="0">
                <a:effectLst/>
              </a:rPr>
              <a:t>n. </a:t>
            </a:r>
            <a:r>
              <a:rPr lang="zh-CN" altLang="en-US" sz="2400" dirty="0" smtClean="0">
                <a:effectLst/>
              </a:rPr>
              <a:t>烦恼；可厌之事；打扰</a:t>
            </a:r>
            <a:endParaRPr lang="en-US" altLang="zh-CN" sz="2400" dirty="0" smtClean="0">
              <a:effectLst/>
            </a:endParaRPr>
          </a:p>
          <a:p>
            <a:pPr marL="0" marR="0" indent="0" algn="l" defTabSz="457200" rtl="0" eaLnBrk="1" fontAlgn="base" latinLnBrk="0" hangingPunct="1">
              <a:lnSpc>
                <a:spcPct val="100000"/>
              </a:lnSpc>
              <a:spcBef>
                <a:spcPts val="600"/>
              </a:spcBef>
              <a:spcAft>
                <a:spcPct val="0"/>
              </a:spcAft>
              <a:buClr>
                <a:srgbClr val="000000"/>
              </a:buClr>
              <a:buSzPct val="100000"/>
              <a:buFont typeface="Times New Roman" panose="02020603050405020304" pitchFamily="18"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US" altLang="zh-CN" sz="2400" b="1" dirty="0" smtClean="0">
                <a:effectLst/>
              </a:rPr>
              <a:t>payload [‘</a:t>
            </a:r>
            <a:r>
              <a:rPr lang="en-US" altLang="zh-CN" sz="2400" b="1" dirty="0" err="1" smtClean="0">
                <a:effectLst/>
              </a:rPr>
              <a:t>peɪləʊd</a:t>
            </a:r>
            <a:r>
              <a:rPr lang="en-US" altLang="zh-CN" sz="2400" b="1" dirty="0" smtClean="0">
                <a:effectLst/>
              </a:rPr>
              <a:t>]</a:t>
            </a:r>
            <a:r>
              <a:rPr lang="zh-CN" altLang="en-US" sz="2400" dirty="0" smtClean="0">
                <a:effectLst/>
              </a:rPr>
              <a:t> </a:t>
            </a:r>
            <a:r>
              <a:rPr lang="en-US" altLang="zh-CN" sz="2400" dirty="0" smtClean="0">
                <a:effectLst/>
              </a:rPr>
              <a:t>n. </a:t>
            </a:r>
            <a:r>
              <a:rPr lang="zh-CN" altLang="en-US" sz="2400" dirty="0" smtClean="0">
                <a:effectLst/>
              </a:rPr>
              <a:t>有效载荷，设计好的恶意操作</a:t>
            </a:r>
            <a:endParaRPr lang="en-US" altLang="zh-CN" sz="2400" dirty="0" smtClean="0">
              <a:effectLst/>
            </a:endParaRPr>
          </a:p>
          <a:p>
            <a:pPr>
              <a:lnSpc>
                <a:spcPct val="110000"/>
              </a:lnSpc>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altLang="zh-CN" sz="2400" b="1" dirty="0" err="1" smtClean="0"/>
              <a:t>Malware</a:t>
            </a:r>
            <a:r>
              <a:rPr lang="en-GB" altLang="zh-CN" sz="2400" dirty="0" smtClean="0"/>
              <a:t> can be classified into several categories, depending on propagation and concealment Propagation</a:t>
            </a:r>
            <a:endParaRPr lang="en-GB" altLang="zh-CN" sz="2400" dirty="0" smtClean="0"/>
          </a:p>
          <a:p>
            <a:pPr lvl="1" eaLnBrk="1" hangingPunct="1">
              <a:lnSpc>
                <a:spcPct val="110000"/>
              </a:lnSpc>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altLang="zh-CN" sz="2000" dirty="0" smtClean="0"/>
              <a:t>Virus: human-assisted propagation (e.g., open email attachment)</a:t>
            </a:r>
            <a:endParaRPr lang="en-GB" altLang="zh-CN" sz="2000" dirty="0" smtClean="0"/>
          </a:p>
          <a:p>
            <a:pPr lvl="1" eaLnBrk="1" hangingPunct="1">
              <a:lnSpc>
                <a:spcPct val="110000"/>
              </a:lnSpc>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altLang="zh-CN" sz="2000" dirty="0" smtClean="0"/>
              <a:t>Worm: automatic propagation without human assistance</a:t>
            </a:r>
            <a:endParaRPr lang="en-GB" altLang="zh-CN" sz="2000" dirty="0" smtClean="0"/>
          </a:p>
          <a:p>
            <a:pPr eaLnBrk="1" hangingPunct="1">
              <a:lnSpc>
                <a:spcPct val="110000"/>
              </a:lnSpc>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altLang="zh-CN" sz="2400" dirty="0" smtClean="0"/>
              <a:t>Concealment</a:t>
            </a:r>
            <a:endParaRPr lang="en-GB" altLang="zh-CN" sz="2400" dirty="0" smtClean="0"/>
          </a:p>
          <a:p>
            <a:pPr lvl="1">
              <a:lnSpc>
                <a:spcPct val="110000"/>
              </a:lnSpc>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altLang="zh-CN" sz="2000" dirty="0" smtClean="0"/>
              <a:t>Trojan: provides desirable functionality but hides malicious operation</a:t>
            </a:r>
            <a:endParaRPr lang="en-GB" altLang="zh-CN" sz="2000" dirty="0" smtClean="0"/>
          </a:p>
          <a:p>
            <a:pPr lvl="1" eaLnBrk="1" hangingPunct="1">
              <a:lnSpc>
                <a:spcPct val="110000"/>
              </a:lnSpc>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altLang="zh-CN" sz="2000" dirty="0" smtClean="0"/>
              <a:t>Rootkit: modifies operating system to hide its existence</a:t>
            </a:r>
            <a:endParaRPr lang="en-GB" altLang="zh-CN" sz="2000" dirty="0" smtClean="0"/>
          </a:p>
          <a:p>
            <a:pPr marL="0" marR="0" indent="0" algn="l" defTabSz="457200" rtl="0" eaLnBrk="1" fontAlgn="base" latinLnBrk="0" hangingPunct="1">
              <a:lnSpc>
                <a:spcPct val="100000"/>
              </a:lnSpc>
              <a:spcBef>
                <a:spcPts val="600"/>
              </a:spcBef>
              <a:spcAft>
                <a:spcPct val="0"/>
              </a:spcAft>
              <a:buClr>
                <a:srgbClr val="000000"/>
              </a:buClr>
              <a:buSzPct val="100000"/>
              <a:buFont typeface="Times New Roman" panose="02020603050405020304" pitchFamily="18"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endParaRPr lang="en-US" altLang="zh-CN" sz="2400" dirty="0" smtClean="0">
              <a:effectLst/>
            </a:endParaRPr>
          </a:p>
          <a:p>
            <a:pPr marL="0" marR="0" indent="0" algn="l" defTabSz="457200" rtl="0" eaLnBrk="1" fontAlgn="base" latinLnBrk="0" hangingPunct="1">
              <a:lnSpc>
                <a:spcPct val="100000"/>
              </a:lnSpc>
              <a:spcBef>
                <a:spcPts val="600"/>
              </a:spcBef>
              <a:spcAft>
                <a:spcPct val="0"/>
              </a:spcAft>
              <a:buClr>
                <a:srgbClr val="000000"/>
              </a:buClr>
              <a:buSzPct val="100000"/>
              <a:buFont typeface="Times New Roman" panose="02020603050405020304" pitchFamily="18"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2400" dirty="0" smtClean="0"/>
              <a:t>Name derives from the wooden horse left by the Greeks at the gates of Troy during the siege of Troy </a:t>
            </a:r>
            <a:endParaRPr lang="en-GB" sz="2400" dirty="0" smtClean="0"/>
          </a:p>
          <a:p>
            <a:pPr eaLnBrk="1" hangingPunct="1">
              <a:spcBef>
                <a:spcPts val="6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400" dirty="0" smtClean="0"/>
              <a:t>A Trojan horse program intentionally hides malicious activity while pretending to be something else</a:t>
            </a:r>
            <a:endParaRPr lang="en-GB" sz="2400" dirty="0" smtClean="0"/>
          </a:p>
          <a:p>
            <a:pPr eaLnBrk="1" hangingPunct="1">
              <a:spcBef>
                <a:spcPts val="6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400" dirty="0" smtClean="0"/>
              <a:t>Usually described as innocuous looking, or software delivered through innocuous means which either allows to take control of systems</a:t>
            </a:r>
            <a:endParaRPr lang="en-GB" sz="2400" dirty="0" smtClean="0"/>
          </a:p>
          <a:p>
            <a:pPr eaLnBrk="1" hangingPunct="1">
              <a:spcBef>
                <a:spcPts val="6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400" dirty="0" smtClean="0"/>
              <a:t>Trojan horse programs do not replicate themselves</a:t>
            </a:r>
            <a:endParaRPr lang="en-GB" sz="2400" dirty="0" smtClean="0"/>
          </a:p>
          <a:p>
            <a:pPr eaLnBrk="1" hangingPunct="1">
              <a:spcBef>
                <a:spcPts val="450"/>
              </a:spcBef>
              <a:buFont typeface="Arial" panose="020B0604020202020204" pitchFamily="34"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400" dirty="0" smtClean="0">
                <a:latin typeface="Arial" panose="020B0604020202020204" pitchFamily="34" charset="0"/>
                <a:ea typeface="MS PGothic" panose="020B0600070205080204" pitchFamily="34" charset="-128"/>
              </a:rPr>
              <a:t>Sometimes passed on using commonly passed </a:t>
            </a:r>
            <a:r>
              <a:rPr lang="en-GB" sz="2400" dirty="0" err="1" smtClean="0">
                <a:latin typeface="Arial" panose="020B0604020202020204" pitchFamily="34" charset="0"/>
                <a:ea typeface="MS PGothic" panose="020B0600070205080204" pitchFamily="34" charset="-128"/>
              </a:rPr>
              <a:t>executables</a:t>
            </a:r>
            <a:r>
              <a:rPr lang="en-GB" sz="2400" dirty="0" smtClean="0">
                <a:latin typeface="Arial" panose="020B0604020202020204" pitchFamily="34" charset="0"/>
                <a:ea typeface="MS PGothic" panose="020B0600070205080204" pitchFamily="34" charset="-128"/>
              </a:rPr>
              <a:t>, things like jokes forwarded by e-mail</a:t>
            </a:r>
            <a:endParaRPr lang="en-GB" sz="2400" dirty="0" smtClean="0">
              <a:latin typeface="Arial" panose="020B0604020202020204" pitchFamily="34" charset="0"/>
              <a:ea typeface="MS PGothic" panose="020B0600070205080204" pitchFamily="34" charset="-128"/>
            </a:endParaRPr>
          </a:p>
          <a:p>
            <a:pPr eaLnBrk="1" hangingPunct="1">
              <a:spcBef>
                <a:spcPts val="450"/>
              </a:spcBef>
              <a:buFont typeface="Arial" panose="020B0604020202020204" pitchFamily="34"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400" dirty="0" smtClean="0">
                <a:latin typeface="Arial" panose="020B0604020202020204" pitchFamily="34" charset="0"/>
                <a:ea typeface="MS PGothic" panose="020B0600070205080204" pitchFamily="34" charset="-128"/>
              </a:rPr>
              <a:t>Sometimes marketed/distributed as “remote administration tool”</a:t>
            </a:r>
            <a:endParaRPr lang="en-GB" sz="2400" dirty="0" smtClean="0">
              <a:latin typeface="Arial" panose="020B0604020202020204" pitchFamily="34" charset="0"/>
              <a:ea typeface="MS PGothic" panose="020B0600070205080204" pitchFamily="34" charset="-128"/>
            </a:endParaRPr>
          </a:p>
          <a:p>
            <a:pPr eaLnBrk="1" hangingPunct="1">
              <a:spcBef>
                <a:spcPts val="450"/>
              </a:spcBef>
              <a:buFont typeface="Arial" panose="020B0604020202020204" pitchFamily="34"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400" dirty="0" smtClean="0">
                <a:latin typeface="Arial" panose="020B0604020202020204" pitchFamily="34" charset="0"/>
                <a:ea typeface="MS PGothic" panose="020B0600070205080204" pitchFamily="34" charset="-128"/>
              </a:rPr>
              <a:t>Often combined with rootkits to disguise activity and remote access</a:t>
            </a:r>
            <a:endParaRPr lang="en-GB" sz="2400" dirty="0" smtClean="0">
              <a:latin typeface="Arial" panose="020B0604020202020204" pitchFamily="34" charset="0"/>
              <a:ea typeface="MS PGothic" panose="020B0600070205080204" pitchFamily="34" charset="-128"/>
            </a:endParaRPr>
          </a:p>
          <a:p>
            <a:pPr eaLnBrk="1" hangingPunct="1">
              <a:spcBef>
                <a:spcPts val="450"/>
              </a:spcBef>
              <a:buFont typeface="Arial" panose="020B0604020202020204" pitchFamily="34"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400" dirty="0" smtClean="0">
                <a:latin typeface="Arial" panose="020B0604020202020204" pitchFamily="34" charset="0"/>
                <a:ea typeface="MS PGothic" panose="020B0600070205080204" pitchFamily="34" charset="-128"/>
              </a:rPr>
              <a:t>Popularized to an extent by software like Cult of the Dead Cow’s Back Orifice, offered as a free download for running “remote administration” tasks or playing spooky jokes on friends</a:t>
            </a:r>
            <a:endParaRPr lang="en-GB" sz="2400" dirty="0" smtClean="0">
              <a:latin typeface="Arial" panose="020B0604020202020204" pitchFamily="34" charset="0"/>
              <a:ea typeface="MS PGothic" panose="020B0600070205080204" pitchFamily="34" charset="-128"/>
            </a:endParaRPr>
          </a:p>
          <a:p>
            <a:pPr eaLnBrk="1" hangingPunct="1">
              <a:spcBef>
                <a:spcPts val="450"/>
              </a:spcBef>
              <a:buFont typeface="Arial" panose="020B0604020202020204" pitchFamily="34"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400" dirty="0" smtClean="0">
                <a:latin typeface="Arial" panose="020B0604020202020204" pitchFamily="34" charset="0"/>
                <a:ea typeface="MS PGothic" panose="020B0600070205080204" pitchFamily="34" charset="-128"/>
              </a:rPr>
              <a:t>The line between user-launched worms and Trojans is highly blurred, with many user-launched worms behaving in a manner similar to worms.</a:t>
            </a:r>
            <a:endParaRPr lang="en-GB" sz="2400" dirty="0" smtClean="0">
              <a:latin typeface="Arial" panose="020B0604020202020204" pitchFamily="34" charset="0"/>
              <a:ea typeface="MS PGothic" panose="020B0600070205080204" pitchFamily="34" charset="-128"/>
            </a:endParaRPr>
          </a:p>
          <a:p>
            <a:pPr eaLnBrk="1" hangingPunct="1">
              <a:spcBef>
                <a:spcPts val="450"/>
              </a:spcBef>
              <a:buFont typeface="Arial" panose="020B0604020202020204" pitchFamily="34"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400" dirty="0" smtClean="0">
                <a:latin typeface="Arial" panose="020B0604020202020204" pitchFamily="34" charset="0"/>
                <a:ea typeface="MS PGothic" panose="020B0600070205080204" pitchFamily="34" charset="-128"/>
              </a:rPr>
              <a:t>Trojans are by definition malicious. The classic movie/television exploit of remotely opening disk drives is a definite symptom of being infected by a Trojan.</a:t>
            </a:r>
            <a:endParaRPr lang="en-GB" sz="2400" dirty="0" smtClean="0">
              <a:latin typeface="Arial" panose="020B0604020202020204" pitchFamily="34" charset="0"/>
              <a:ea typeface="MS PGothic" panose="020B0600070205080204" pitchFamily="34" charset="-128"/>
            </a:endParaRPr>
          </a:p>
          <a:p>
            <a:pPr eaLnBrk="1" hangingPunct="1">
              <a:spcBef>
                <a:spcPts val="450"/>
              </a:spcBef>
              <a:buFont typeface="Arial" panose="020B0604020202020204" pitchFamily="34"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400" dirty="0" smtClean="0">
                <a:latin typeface="Arial" panose="020B0604020202020204" pitchFamily="34" charset="0"/>
                <a:ea typeface="MS PGothic" panose="020B0600070205080204" pitchFamily="34" charset="-128"/>
              </a:rPr>
              <a:t>Have lately begun using much of the same </a:t>
            </a:r>
            <a:r>
              <a:rPr lang="en-GB" sz="2400" dirty="0" err="1" smtClean="0">
                <a:latin typeface="Arial" panose="020B0604020202020204" pitchFamily="34" charset="0"/>
                <a:ea typeface="MS PGothic" panose="020B0600070205080204" pitchFamily="34" charset="-128"/>
              </a:rPr>
              <a:t>defense</a:t>
            </a:r>
            <a:r>
              <a:rPr lang="en-GB" sz="2400" dirty="0" smtClean="0">
                <a:latin typeface="Arial" panose="020B0604020202020204" pitchFamily="34" charset="0"/>
                <a:ea typeface="MS PGothic" panose="020B0600070205080204" pitchFamily="34" charset="-128"/>
              </a:rPr>
              <a:t> mechanisms used by viruses, there are known Trojans which use WSH to run.</a:t>
            </a:r>
            <a:endParaRPr lang="en-GB" sz="2400" dirty="0" smtClean="0">
              <a:latin typeface="Arial" panose="020B0604020202020204" pitchFamily="34" charset="0"/>
              <a:ea typeface="MS PGothic" panose="020B0600070205080204" pitchFamily="34" charset="-128"/>
            </a:endParaRPr>
          </a:p>
          <a:p>
            <a:pPr eaLnBrk="1" hangingPunct="1">
              <a:spcBef>
                <a:spcPts val="450"/>
              </a:spcBef>
              <a:buFont typeface="Arial" panose="020B0604020202020204" pitchFamily="34"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400" dirty="0" smtClean="0">
                <a:latin typeface="Arial" panose="020B0604020202020204" pitchFamily="34" charset="0"/>
                <a:ea typeface="MS PGothic" panose="020B0600070205080204" pitchFamily="34" charset="-128"/>
              </a:rPr>
              <a:t>To detect infected computers, attackers often use so called sweep lists, list of IP addresses known to be online. One of the popular ways of doing this is to monitor IRC chat rooms and use the IP addresses of participants in these rooms.</a:t>
            </a:r>
            <a:endParaRPr lang="en-GB" sz="2400" dirty="0" smtClean="0">
              <a:latin typeface="Arial" panose="020B0604020202020204" pitchFamily="34" charset="0"/>
              <a:ea typeface="MS PGothic" panose="020B0600070205080204" pitchFamily="34" charset="-128"/>
            </a:endParaRPr>
          </a:p>
          <a:p>
            <a:pPr marL="457200" lvl="1" indent="0" eaLnBrk="1" hangingPunct="1">
              <a:lnSpc>
                <a:spcPct val="75000"/>
              </a:lnSpc>
              <a:spcBef>
                <a:spcPts val="500"/>
              </a:spcBef>
              <a:buClr>
                <a:srgbClr val="CCCCFF"/>
              </a:buClr>
              <a:buSzPct val="70000"/>
              <a:buFont typeface="Wingdings" panose="05000000000000000000" pitchFamily="2" charset="2"/>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000" dirty="0" smtClean="0">
              <a:latin typeface="Arial" panose="020B0604020202020204" pitchFamily="34" charset="0"/>
              <a:ea typeface="msmincho" charset="0"/>
              <a:cs typeface="msmincho" charset="0"/>
            </a:endParaRPr>
          </a:p>
          <a:p>
            <a:pPr marL="457200" marR="0" lvl="1" indent="0" algn="l" defTabSz="457200" rtl="0" eaLnBrk="1" fontAlgn="base" latinLnBrk="0" hangingPunct="1">
              <a:lnSpc>
                <a:spcPct val="75000"/>
              </a:lnSpc>
              <a:spcBef>
                <a:spcPts val="500"/>
              </a:spcBef>
              <a:spcAft>
                <a:spcPct val="0"/>
              </a:spcAft>
              <a:buClr>
                <a:srgbClr val="CCCCFF"/>
              </a:buClr>
              <a:buSzPct val="70000"/>
              <a:buFont typeface="Wingdings" panose="05000000000000000000" pitchFamily="2" charset="2"/>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altLang="zh-CN" sz="2000" dirty="0" smtClean="0"/>
              <a:t>Various types of payloads, ranging from annoyance to crime.</a:t>
            </a:r>
            <a:endParaRPr lang="en-GB" sz="2000" dirty="0" smtClean="0">
              <a:latin typeface="Arial" panose="020B0604020202020204" pitchFamily="34" charset="0"/>
              <a:ea typeface="msmincho" charset="0"/>
              <a:cs typeface="msmincho" charset="0"/>
            </a:endParaRPr>
          </a:p>
          <a:p>
            <a:pPr marL="739775" lvl="1" indent="-282575" eaLnBrk="1" hangingPunct="1">
              <a:lnSpc>
                <a:spcPct val="75000"/>
              </a:lnSpc>
              <a:spcBef>
                <a:spcPts val="500"/>
              </a:spcBef>
              <a:buClr>
                <a:srgbClr val="CCCCFF"/>
              </a:buClr>
              <a:buSzPct val="70000"/>
              <a:buFont typeface="Wingdings" panose="05000000000000000000" pitchFamily="2"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dirty="0" smtClean="0">
                <a:latin typeface="Arial" panose="020B0604020202020204" pitchFamily="34" charset="0"/>
                <a:ea typeface="msmincho" charset="0"/>
                <a:cs typeface="msmincho" charset="0"/>
              </a:rPr>
              <a:t>Payload examples</a:t>
            </a:r>
            <a:endParaRPr lang="en-GB" sz="2000" dirty="0" smtClean="0">
              <a:latin typeface="Arial" panose="020B0604020202020204" pitchFamily="34" charset="0"/>
              <a:ea typeface="msmincho" charset="0"/>
              <a:cs typeface="msmincho" charset="0"/>
            </a:endParaRPr>
          </a:p>
          <a:p>
            <a:pPr lvl="2" eaLnBrk="1" hangingPunct="1">
              <a:lnSpc>
                <a:spcPct val="75000"/>
              </a:lnSpc>
              <a:spcBef>
                <a:spcPts val="450"/>
              </a:spcBef>
              <a:buClr>
                <a:srgbClr val="CCCCFF"/>
              </a:buClr>
              <a:buSzPct val="65000"/>
              <a:buFont typeface="Wingdings" panose="05000000000000000000" pitchFamily="2"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1800" dirty="0" smtClean="0">
                <a:latin typeface="Arial" panose="020B0604020202020204" pitchFamily="34" charset="0"/>
                <a:ea typeface="msmincho" charset="0"/>
                <a:cs typeface="msmincho" charset="0"/>
              </a:rPr>
              <a:t>perform amusing or annoying pranks</a:t>
            </a:r>
            <a:endParaRPr lang="en-GB" sz="1800" dirty="0" smtClean="0">
              <a:latin typeface="Arial" panose="020B0604020202020204" pitchFamily="34" charset="0"/>
              <a:ea typeface="msmincho" charset="0"/>
              <a:cs typeface="msmincho" charset="0"/>
            </a:endParaRPr>
          </a:p>
          <a:p>
            <a:pPr lvl="2" eaLnBrk="1" hangingPunct="1">
              <a:lnSpc>
                <a:spcPct val="75000"/>
              </a:lnSpc>
              <a:spcBef>
                <a:spcPts val="450"/>
              </a:spcBef>
              <a:buClr>
                <a:srgbClr val="CCCCFF"/>
              </a:buClr>
              <a:buSzPct val="65000"/>
              <a:buFont typeface="Wingdings" panose="05000000000000000000" pitchFamily="2"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1800" dirty="0" smtClean="0">
                <a:latin typeface="Arial" panose="020B0604020202020204" pitchFamily="34" charset="0"/>
                <a:ea typeface="msmincho" charset="0"/>
                <a:cs typeface="msmincho" charset="0"/>
              </a:rPr>
              <a:t>destroy/corrupt files and applications</a:t>
            </a:r>
            <a:endParaRPr lang="en-GB" sz="1800" dirty="0" smtClean="0">
              <a:latin typeface="Arial" panose="020B0604020202020204" pitchFamily="34" charset="0"/>
              <a:ea typeface="msmincho" charset="0"/>
              <a:cs typeface="msmincho" charset="0"/>
            </a:endParaRPr>
          </a:p>
          <a:p>
            <a:pPr lvl="2" eaLnBrk="1" hangingPunct="1">
              <a:lnSpc>
                <a:spcPct val="75000"/>
              </a:lnSpc>
              <a:spcBef>
                <a:spcPts val="450"/>
              </a:spcBef>
              <a:buClr>
                <a:srgbClr val="CCCCFF"/>
              </a:buClr>
              <a:buSzPct val="65000"/>
              <a:buFont typeface="Wingdings" panose="05000000000000000000" pitchFamily="2"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1800" dirty="0" smtClean="0">
                <a:latin typeface="Arial" panose="020B0604020202020204" pitchFamily="34" charset="0"/>
                <a:ea typeface="msmincho" charset="0"/>
                <a:cs typeface="msmincho" charset="0"/>
              </a:rPr>
              <a:t>monitor and transmit user activity (</a:t>
            </a:r>
            <a:r>
              <a:rPr lang="en-GB" sz="1800" dirty="0" smtClean="0">
                <a:solidFill>
                  <a:srgbClr val="6767FF"/>
                </a:solidFill>
                <a:latin typeface="Arial" panose="020B0604020202020204" pitchFamily="34" charset="0"/>
                <a:ea typeface="msmincho" charset="0"/>
                <a:cs typeface="msmincho" charset="0"/>
              </a:rPr>
              <a:t>spyware</a:t>
            </a:r>
            <a:r>
              <a:rPr lang="en-GB" sz="1800" dirty="0" smtClean="0">
                <a:latin typeface="Arial" panose="020B0604020202020204" pitchFamily="34" charset="0"/>
                <a:ea typeface="msmincho" charset="0"/>
                <a:cs typeface="msmincho" charset="0"/>
              </a:rPr>
              <a:t>, </a:t>
            </a:r>
            <a:r>
              <a:rPr lang="en-GB" sz="1800" dirty="0" smtClean="0">
                <a:solidFill>
                  <a:srgbClr val="6767FF"/>
                </a:solidFill>
                <a:latin typeface="Arial" panose="020B0604020202020204" pitchFamily="34" charset="0"/>
                <a:ea typeface="msmincho" charset="0"/>
                <a:cs typeface="msmincho" charset="0"/>
              </a:rPr>
              <a:t>logger</a:t>
            </a:r>
            <a:r>
              <a:rPr lang="en-GB" sz="1800" dirty="0" smtClean="0">
                <a:latin typeface="Arial" panose="020B0604020202020204" pitchFamily="34" charset="0"/>
                <a:ea typeface="msmincho" charset="0"/>
                <a:cs typeface="msmincho" charset="0"/>
              </a:rPr>
              <a:t>)</a:t>
            </a:r>
            <a:endParaRPr lang="en-GB" sz="1800" dirty="0" smtClean="0">
              <a:latin typeface="Arial" panose="020B0604020202020204" pitchFamily="34" charset="0"/>
              <a:ea typeface="msmincho" charset="0"/>
              <a:cs typeface="msmincho" charset="0"/>
            </a:endParaRPr>
          </a:p>
          <a:p>
            <a:pPr lvl="2" eaLnBrk="1" hangingPunct="1">
              <a:lnSpc>
                <a:spcPct val="75000"/>
              </a:lnSpc>
              <a:spcBef>
                <a:spcPts val="450"/>
              </a:spcBef>
              <a:buClr>
                <a:srgbClr val="CCCCFF"/>
              </a:buClr>
              <a:buSzPct val="65000"/>
              <a:buFont typeface="Wingdings" panose="05000000000000000000" pitchFamily="2"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1800" dirty="0" smtClean="0">
                <a:latin typeface="Arial" panose="020B0604020202020204" pitchFamily="34" charset="0"/>
                <a:ea typeface="msmincho" charset="0"/>
                <a:cs typeface="msmincho" charset="0"/>
              </a:rPr>
              <a:t>install backdoor (makes the infected computer a </a:t>
            </a:r>
            <a:r>
              <a:rPr lang="en-GB" sz="1800" dirty="0" smtClean="0">
                <a:solidFill>
                  <a:srgbClr val="6767FF"/>
                </a:solidFill>
                <a:latin typeface="Arial" panose="020B0604020202020204" pitchFamily="34" charset="0"/>
                <a:ea typeface="msmincho" charset="0"/>
                <a:cs typeface="msmincho" charset="0"/>
              </a:rPr>
              <a:t>zombie</a:t>
            </a:r>
            <a:r>
              <a:rPr lang="en-GB" sz="1800" dirty="0" smtClean="0">
                <a:latin typeface="Arial" panose="020B0604020202020204" pitchFamily="34" charset="0"/>
                <a:ea typeface="msmincho" charset="0"/>
                <a:cs typeface="msmincho" charset="0"/>
              </a:rPr>
              <a:t>)</a:t>
            </a:r>
            <a:endParaRPr lang="en-GB" sz="1800" dirty="0" smtClean="0">
              <a:latin typeface="Arial" panose="020B0604020202020204" pitchFamily="34" charset="0"/>
              <a:ea typeface="msmincho" charset="0"/>
              <a:cs typeface="msmincho" charset="0"/>
            </a:endParaRPr>
          </a:p>
          <a:p>
            <a:pPr lvl="2" eaLnBrk="1" hangingPunct="1">
              <a:lnSpc>
                <a:spcPct val="75000"/>
              </a:lnSpc>
              <a:spcBef>
                <a:spcPts val="450"/>
              </a:spcBef>
              <a:buClr>
                <a:srgbClr val="CCCCFF"/>
              </a:buClr>
              <a:buSzPct val="65000"/>
              <a:buFont typeface="Wingdings" panose="05000000000000000000" pitchFamily="2"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1800" dirty="0" smtClean="0">
                <a:latin typeface="Arial" panose="020B0604020202020204" pitchFamily="34" charset="0"/>
                <a:ea typeface="msmincho" charset="0"/>
                <a:cs typeface="msmincho" charset="0"/>
              </a:rPr>
              <a:t>email spam</a:t>
            </a:r>
            <a:endParaRPr lang="en-GB" sz="1800" dirty="0" smtClean="0">
              <a:latin typeface="Arial" panose="020B0604020202020204" pitchFamily="34" charset="0"/>
              <a:ea typeface="msmincho" charset="0"/>
              <a:cs typeface="msmincho" charset="0"/>
            </a:endParaRPr>
          </a:p>
          <a:p>
            <a:pPr lvl="2" eaLnBrk="1" hangingPunct="1">
              <a:lnSpc>
                <a:spcPct val="75000"/>
              </a:lnSpc>
              <a:spcBef>
                <a:spcPts val="450"/>
              </a:spcBef>
              <a:buClr>
                <a:srgbClr val="CCCCFF"/>
              </a:buClr>
              <a:buSzPct val="65000"/>
              <a:buFont typeface="Wingdings" panose="05000000000000000000" pitchFamily="2"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1800" dirty="0" smtClean="0">
                <a:latin typeface="Arial" panose="020B0604020202020204" pitchFamily="34" charset="0"/>
                <a:ea typeface="msmincho" charset="0"/>
                <a:cs typeface="msmincho" charset="0"/>
              </a:rPr>
              <a:t>launch denial-of-service attack</a:t>
            </a:r>
            <a:endParaRPr lang="en-GB" sz="1800" dirty="0" smtClean="0">
              <a:latin typeface="Arial" panose="020B0604020202020204" pitchFamily="34" charset="0"/>
              <a:ea typeface="msmincho" charset="0"/>
              <a:cs typeface="msmincho" charset="0"/>
            </a:endParaRPr>
          </a:p>
          <a:p>
            <a:pPr lvl="2" eaLnBrk="1" hangingPunct="1">
              <a:lnSpc>
                <a:spcPct val="75000"/>
              </a:lnSpc>
              <a:spcBef>
                <a:spcPts val="450"/>
              </a:spcBef>
              <a:buClr>
                <a:srgbClr val="CCCCFF"/>
              </a:buClr>
              <a:buSzPct val="65000"/>
              <a:buFont typeface="Wingdings" panose="05000000000000000000" pitchFamily="2"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1800" dirty="0" smtClean="0">
                <a:latin typeface="Arial" panose="020B0604020202020204" pitchFamily="34" charset="0"/>
                <a:ea typeface="msmincho" charset="0"/>
                <a:cs typeface="msmincho" charset="0"/>
              </a:rPr>
              <a:t>alter browser settings to display ads</a:t>
            </a:r>
            <a:endParaRPr lang="en-GB" sz="1800" dirty="0" smtClean="0">
              <a:latin typeface="Arial" panose="020B0604020202020204" pitchFamily="34" charset="0"/>
              <a:ea typeface="msmincho" charset="0"/>
              <a:cs typeface="msmincho" charset="0"/>
            </a:endParaRPr>
          </a:p>
          <a:p>
            <a:pPr lvl="2" eaLnBrk="1" hangingPunct="1">
              <a:lnSpc>
                <a:spcPct val="75000"/>
              </a:lnSpc>
              <a:spcBef>
                <a:spcPts val="450"/>
              </a:spcBef>
              <a:buClr>
                <a:srgbClr val="CCCCFF"/>
              </a:buClr>
              <a:buSzPct val="65000"/>
              <a:buFont typeface="Wingdings" panose="05000000000000000000" pitchFamily="2"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1800" dirty="0" smtClean="0">
                <a:latin typeface="Arial" panose="020B0604020202020204" pitchFamily="34" charset="0"/>
                <a:ea typeface="msmincho" charset="0"/>
                <a:cs typeface="msmincho" charset="0"/>
              </a:rPr>
              <a:t>dial out international or 900 numbers (</a:t>
            </a:r>
            <a:r>
              <a:rPr lang="en-GB" sz="1800" dirty="0" err="1" smtClean="0">
                <a:solidFill>
                  <a:srgbClr val="6767FF"/>
                </a:solidFill>
                <a:latin typeface="Arial" panose="020B0604020202020204" pitchFamily="34" charset="0"/>
                <a:ea typeface="msmincho" charset="0"/>
                <a:cs typeface="msmincho" charset="0"/>
              </a:rPr>
              <a:t>dialer</a:t>
            </a:r>
            <a:r>
              <a:rPr lang="en-GB" sz="1800" dirty="0" smtClean="0">
                <a:latin typeface="Arial" panose="020B0604020202020204" pitchFamily="34" charset="0"/>
                <a:ea typeface="msmincho" charset="0"/>
                <a:cs typeface="msmincho" charset="0"/>
              </a:rPr>
              <a:t>)</a:t>
            </a:r>
            <a:endParaRPr lang="en-GB" sz="1800" dirty="0" smtClean="0">
              <a:latin typeface="Arial" panose="020B0604020202020204" pitchFamily="34" charset="0"/>
              <a:ea typeface="msmincho" charset="0"/>
              <a:cs typeface="msmincho" charset="0"/>
            </a:endParaRPr>
          </a:p>
        </p:txBody>
      </p:sp>
      <p:sp>
        <p:nvSpPr>
          <p:cNvPr id="31749" name="Date Placeholder 7"/>
          <p:cNvSpPr>
            <a:spLocks noGrp="1"/>
          </p:cNvSpPr>
          <p:nvPr>
            <p:ph type="dt" sz="quarter"/>
          </p:nvPr>
        </p:nvSpPr>
        <p:spPr>
          <a:noFill/>
        </p:spPr>
        <p:txBody>
          <a:bodyPr/>
          <a:lstStyle/>
          <a:p>
            <a:r>
              <a:rPr lang="en-US" smtClean="0"/>
              <a:t>2009-02-02</a:t>
            </a:r>
            <a:endParaRPr lang="en-GB" smtClean="0"/>
          </a:p>
        </p:txBody>
      </p:sp>
      <p:sp>
        <p:nvSpPr>
          <p:cNvPr id="31750" name="Header Placeholder 8"/>
          <p:cNvSpPr>
            <a:spLocks noGrp="1"/>
          </p:cNvSpPr>
          <p:nvPr>
            <p:ph type="hdr" sz="quarter"/>
          </p:nvPr>
        </p:nvSpPr>
        <p:spPr>
          <a:noFill/>
        </p:spPr>
        <p:txBody>
          <a:bodyPr/>
          <a:lstStyle/>
          <a:p>
            <a:r>
              <a:rPr lang="en-GB" smtClean="0"/>
              <a:t>CS 166 - Malware</a:t>
            </a:r>
            <a:endParaRPr lang="en-GB"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幻灯片图像占位符 1"/>
          <p:cNvSpPr>
            <a:spLocks noGrp="1" noRot="1" noChangeAspect="1" noTextEdit="1"/>
          </p:cNvSpPr>
          <p:nvPr>
            <p:ph type="sldImg"/>
          </p:nvPr>
        </p:nvSpPr>
        <p:spPr/>
      </p:sp>
      <p:sp>
        <p:nvSpPr>
          <p:cNvPr id="168963" name="备注占位符 2"/>
          <p:cNvSpPr>
            <a:spLocks noGrp="1"/>
          </p:cNvSpPr>
          <p:nvPr>
            <p:ph type="body" idx="1"/>
          </p:nvPr>
        </p:nvSpPr>
        <p:spPr>
          <a:noFill/>
        </p:spPr>
        <p:txBody>
          <a:bodyPr/>
          <a:lstStyle/>
          <a:p>
            <a:r>
              <a:rPr lang="en-US" altLang="zh-CN" smtClean="0"/>
              <a:t>A </a:t>
            </a:r>
            <a:r>
              <a:rPr lang="en-US" altLang="zh-CN" b="1" smtClean="0"/>
              <a:t>backdoor</a:t>
            </a:r>
            <a:r>
              <a:rPr lang="en-US" altLang="zh-CN" smtClean="0"/>
              <a:t> in a </a:t>
            </a:r>
            <a:r>
              <a:rPr lang="en-US" altLang="zh-CN" smtClean="0">
                <a:hlinkClick r:id="rId3" tooltip="Computer"/>
              </a:rPr>
              <a:t>computer</a:t>
            </a:r>
            <a:r>
              <a:rPr lang="en-US" altLang="zh-CN" smtClean="0"/>
              <a:t> system (or </a:t>
            </a:r>
            <a:r>
              <a:rPr lang="en-US" altLang="zh-CN" smtClean="0">
                <a:hlinkClick r:id="rId4" tooltip="Cryptosystem"/>
              </a:rPr>
              <a:t>cryptosystem</a:t>
            </a:r>
            <a:r>
              <a:rPr lang="en-US" altLang="zh-CN" smtClean="0"/>
              <a:t> or </a:t>
            </a:r>
            <a:r>
              <a:rPr lang="en-US" altLang="zh-CN" smtClean="0">
                <a:hlinkClick r:id="rId5" tooltip="Algorithm"/>
              </a:rPr>
              <a:t>algorithm</a:t>
            </a:r>
            <a:r>
              <a:rPr lang="en-US" altLang="zh-CN" smtClean="0"/>
              <a:t>) is a method of bypassing normal </a:t>
            </a:r>
            <a:r>
              <a:rPr lang="en-US" altLang="zh-CN" smtClean="0">
                <a:hlinkClick r:id="rId6" tooltip="Authentication"/>
              </a:rPr>
              <a:t>authentication</a:t>
            </a:r>
            <a:r>
              <a:rPr lang="en-US" altLang="zh-CN" smtClean="0"/>
              <a:t>, securing remote access to a computer, obtaining access to plaintext, and so on, while attempting to remain undetected. The backdoor may take the form of an installed program (e.g., </a:t>
            </a:r>
            <a:r>
              <a:rPr lang="en-US" altLang="zh-CN" smtClean="0">
                <a:hlinkClick r:id="rId7" tooltip="Back Orifice"/>
              </a:rPr>
              <a:t>Back Orifice</a:t>
            </a:r>
            <a:r>
              <a:rPr lang="en-US" altLang="zh-CN" smtClean="0"/>
              <a:t>) or may subvert the system through a </a:t>
            </a:r>
            <a:r>
              <a:rPr lang="en-US" altLang="zh-CN" smtClean="0">
                <a:hlinkClick r:id="rId8" tooltip="Rootkit"/>
              </a:rPr>
              <a:t>rootkit</a:t>
            </a:r>
            <a:r>
              <a:rPr lang="en-US" altLang="zh-CN" smtClean="0"/>
              <a:t>.</a:t>
            </a:r>
            <a:endParaRPr lang="zh-CN" altLang="en-US" smtClean="0"/>
          </a:p>
        </p:txBody>
      </p:sp>
      <p:sp>
        <p:nvSpPr>
          <p:cNvPr id="168964" name="灯片编号占位符 3"/>
          <p:cNvSpPr>
            <a:spLocks noGrp="1"/>
          </p:cNvSpPr>
          <p:nvPr>
            <p:ph type="sldNum" sz="quarter" idx="5"/>
          </p:nvPr>
        </p:nvSpPr>
        <p:spPr>
          <a:noFill/>
        </p:spPr>
        <p:txBody>
          <a:bodyPr/>
          <a:lstStyle/>
          <a:p>
            <a:fld id="{B7F821EC-F879-423C-813F-24208B1B0CA0}" type="slidenum">
              <a:rPr lang="fr-FR" altLang="zh-CN" smtClean="0"/>
            </a:fld>
            <a:endParaRPr lang="fr-FR" altLang="zh-CN"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defRPr/>
            </a:pPr>
            <a:r>
              <a:rPr lang="en-US" altLang="zh-CN" b="1" baseline="0" dirty="0" smtClean="0"/>
              <a:t>Here we have an instance, the classic movie War Games features a backdoor at a dramatic high point. The backdoor in this case was a secret password that allowed access to a war-game simulation mode of a computer at the North American Aerospace Defense Command. </a:t>
            </a:r>
            <a:r>
              <a:rPr lang="en-US" altLang="zh-CN" dirty="0" smtClean="0"/>
              <a:t>War Games is a 1983 American Cold War science-fiction film. </a:t>
            </a:r>
            <a:endParaRPr lang="en-US" altLang="zh-CN" dirty="0" smtClean="0"/>
          </a:p>
          <a:p>
            <a:r>
              <a:rPr lang="en-US" altLang="zh-CN" dirty="0" smtClean="0"/>
              <a:t>A young man </a:t>
            </a:r>
            <a:r>
              <a:rPr lang="en-US" altLang="zh-CN" b="1" dirty="0" smtClean="0"/>
              <a:t>finds a backdoor </a:t>
            </a:r>
            <a:r>
              <a:rPr lang="en-US" altLang="zh-CN" dirty="0" smtClean="0"/>
              <a:t>into a military central computer in which reality is confused with game-playing, possibly starting World War III. </a:t>
            </a:r>
            <a:endParaRPr lang="en-US" altLang="zh-CN" dirty="0" smtClean="0"/>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defRPr/>
            </a:pPr>
            <a:endParaRPr lang="en-US" altLang="zh-CN" baseline="0" dirty="0" smtClean="0">
              <a:solidFill>
                <a:srgbClr val="FF0000"/>
              </a:solidFill>
            </a:endParaRP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defRPr/>
            </a:pPr>
            <a:endParaRPr lang="en-US" altLang="zh-CN" baseline="0" dirty="0" smtClean="0">
              <a:solidFill>
                <a:srgbClr val="FF0000"/>
              </a:solidFill>
            </a:endParaRPr>
          </a:p>
          <a:p>
            <a:endParaRPr lang="zh-CN" altLang="en-US" dirty="0"/>
          </a:p>
        </p:txBody>
      </p:sp>
      <p:sp>
        <p:nvSpPr>
          <p:cNvPr id="4" name="页眉占位符 3"/>
          <p:cNvSpPr>
            <a:spLocks noGrp="1"/>
          </p:cNvSpPr>
          <p:nvPr>
            <p:ph type="hdr" idx="10"/>
          </p:nvPr>
        </p:nvSpPr>
        <p:spPr/>
        <p:txBody>
          <a:bodyPr/>
          <a:lstStyle/>
          <a:p>
            <a:pPr>
              <a:defRPr/>
            </a:pPr>
            <a:r>
              <a:rPr lang="en-GB" smtClean="0"/>
              <a:t>CS 166 - Malware</a:t>
            </a:r>
            <a:endParaRPr lang="en-GB" dirty="0"/>
          </a:p>
        </p:txBody>
      </p:sp>
      <p:sp>
        <p:nvSpPr>
          <p:cNvPr id="5" name="日期占位符 4"/>
          <p:cNvSpPr>
            <a:spLocks noGrp="1"/>
          </p:cNvSpPr>
          <p:nvPr>
            <p:ph type="dt" idx="11"/>
          </p:nvPr>
        </p:nvSpPr>
        <p:spPr/>
        <p:txBody>
          <a:bodyPr/>
          <a:lstStyle/>
          <a:p>
            <a:pPr>
              <a:defRPr/>
            </a:pPr>
            <a:r>
              <a:rPr lang="en-US" smtClean="0"/>
              <a:t>2009-02-02</a:t>
            </a:r>
            <a:endParaRPr lang="en-GB" dirty="0"/>
          </a:p>
        </p:txBody>
      </p:sp>
      <p:sp>
        <p:nvSpPr>
          <p:cNvPr id="6" name="灯片编号占位符 5"/>
          <p:cNvSpPr>
            <a:spLocks noGrp="1"/>
          </p:cNvSpPr>
          <p:nvPr>
            <p:ph type="sldNum" idx="12"/>
          </p:nvPr>
        </p:nvSpPr>
        <p:spPr/>
        <p:txBody>
          <a:bodyPr/>
          <a:lstStyle/>
          <a:p>
            <a:pPr>
              <a:defRPr/>
            </a:pPr>
            <a:fld id="{94E97A6F-4906-4C19-B899-42AE6E028134}" type="slidenum">
              <a:rPr lang="en-GB" smtClean="0"/>
            </a:fld>
            <a:endParaRPr lang="en-GB"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2ADAC49-B385-4A2A-96F2-3F14CBFDD84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F1F40A-93E4-488E-80A9-864E223E0C8C}"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2ADAC49-B385-4A2A-96F2-3F14CBFDD84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F1F40A-93E4-488E-80A9-864E223E0C8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2ADAC49-B385-4A2A-96F2-3F14CBFDD84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F1F40A-93E4-488E-80A9-864E223E0C8C}"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85800" y="1219200"/>
            <a:ext cx="7769225" cy="1930400"/>
          </a:xfrm>
        </p:spPr>
        <p:txBody>
          <a:bodyPr/>
          <a:lstStyle/>
          <a:p>
            <a:r>
              <a:rPr lang="en-US" smtClean="0"/>
              <a:t>Click to edit Master title style</a:t>
            </a:r>
            <a:endParaRPr lang="en-US"/>
          </a:p>
        </p:txBody>
      </p:sp>
      <p:sp>
        <p:nvSpPr>
          <p:cNvPr id="3" name="Rectangle 8"/>
          <p:cNvSpPr>
            <a:spLocks noGrp="1" noChangeArrowheads="1"/>
          </p:cNvSpPr>
          <p:nvPr>
            <p:ph type="dt" idx="10"/>
          </p:nvPr>
        </p:nvSpPr>
        <p:spPr/>
        <p:txBody>
          <a:bodyPr/>
          <a:lstStyle>
            <a:lvl1pPr>
              <a:defRPr smtClean="0">
                <a:latin typeface="+mn-lt"/>
              </a:defRPr>
            </a:lvl1pPr>
          </a:lstStyle>
          <a:p>
            <a:pPr>
              <a:defRPr/>
            </a:pPr>
            <a:fld id="{17832444-4830-4194-8C9D-367C8F47836E}" type="datetime1">
              <a:rPr lang="en-US"/>
            </a:fld>
            <a:endParaRPr lang="en-GB" dirty="0"/>
          </a:p>
        </p:txBody>
      </p:sp>
      <p:sp>
        <p:nvSpPr>
          <p:cNvPr id="4" name="Rectangle 9"/>
          <p:cNvSpPr>
            <a:spLocks noGrp="1" noChangeArrowheads="1"/>
          </p:cNvSpPr>
          <p:nvPr>
            <p:ph type="ftr" idx="11"/>
          </p:nvPr>
        </p:nvSpPr>
        <p:spPr/>
        <p:txBody>
          <a:bodyPr/>
          <a:lstStyle>
            <a:lvl1pPr>
              <a:defRPr>
                <a:latin typeface="+mn-lt"/>
              </a:defRPr>
            </a:lvl1pPr>
          </a:lstStyle>
          <a:p>
            <a:pPr>
              <a:defRPr/>
            </a:pPr>
            <a:r>
              <a:rPr lang="en-GB"/>
              <a:t>Malware</a:t>
            </a:r>
            <a:endParaRPr lang="en-GB"/>
          </a:p>
        </p:txBody>
      </p:sp>
      <p:sp>
        <p:nvSpPr>
          <p:cNvPr id="5" name="Rectangle 10"/>
          <p:cNvSpPr>
            <a:spLocks noGrp="1" noChangeArrowheads="1"/>
          </p:cNvSpPr>
          <p:nvPr>
            <p:ph type="sldNum" idx="12"/>
          </p:nvPr>
        </p:nvSpPr>
        <p:spPr/>
        <p:txBody>
          <a:bodyPr/>
          <a:lstStyle>
            <a:lvl1pPr>
              <a:defRPr>
                <a:latin typeface="+mn-lt"/>
              </a:defRPr>
            </a:lvl1pPr>
          </a:lstStyle>
          <a:p>
            <a:pPr>
              <a:defRPr/>
            </a:pPr>
            <a:fld id="{6CBD83E5-80DB-40C3-9D21-E0017198AFE8}" type="slidenum">
              <a:rPr lang="en-GB"/>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245225"/>
            <a:ext cx="2133600" cy="476250"/>
          </a:xfrm>
        </p:spPr>
        <p:txBody>
          <a:bodyPr/>
          <a:lstStyle>
            <a:lvl1pPr>
              <a:defRPr/>
            </a:lvl1pPr>
          </a:lstStyle>
          <a:p>
            <a:fld id="{05DF683F-EF28-44FF-AB24-502422E49BD7}"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2ADAC49-B385-4A2A-96F2-3F14CBFDD84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F1F40A-93E4-488E-80A9-864E223E0C8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92ADAC49-B385-4A2A-96F2-3F14CBFDD84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F1F40A-93E4-488E-80A9-864E223E0C8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2ADAC49-B385-4A2A-96F2-3F14CBFDD84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F1F40A-93E4-488E-80A9-864E223E0C8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2ADAC49-B385-4A2A-96F2-3F14CBFDD84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F1F40A-93E4-488E-80A9-864E223E0C8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2ADAC49-B385-4A2A-96F2-3F14CBFDD84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F1F40A-93E4-488E-80A9-864E223E0C8C}"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2ADAC49-B385-4A2A-96F2-3F14CBFDD84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F1F40A-93E4-488E-80A9-864E223E0C8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2ADAC49-B385-4A2A-96F2-3F14CBFDD84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F1F40A-93E4-488E-80A9-864E223E0C8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2ADAC49-B385-4A2A-96F2-3F14CBFDD84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F1F40A-93E4-488E-80A9-864E223E0C8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ADAC49-B385-4A2A-96F2-3F14CBFDD84E}"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F1F40A-93E4-488E-80A9-864E223E0C8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2.jpeg"/><Relationship Id="rId1" Type="http://schemas.openxmlformats.org/officeDocument/2006/relationships/hyperlink" Target="file:///C:\Users\Max\Desktop\4.1&#35838;&#20214;\video\2.%20--WarGames.1983.clip.MP4"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2.xml"/><Relationship Id="rId5" Type="http://schemas.openxmlformats.org/officeDocument/2006/relationships/image" Target="../media/image18.wmf"/><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2.xml"/><Relationship Id="rId3" Type="http://schemas.openxmlformats.org/officeDocument/2006/relationships/image" Target="../media/image24.GIF"/><Relationship Id="rId2" Type="http://schemas.openxmlformats.org/officeDocument/2006/relationships/slide" Target="slide1.xml"/><Relationship Id="rId1" Type="http://schemas.openxmlformats.org/officeDocument/2006/relationships/image" Target="../media/image23.jpe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4.xml"/><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image" Target="../media/image1.tiff"/></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12.xml"/><Relationship Id="rId6" Type="http://schemas.openxmlformats.org/officeDocument/2006/relationships/hyperlink" Target="file:///C:\Users\Max\Desktop\4.1&#35838;&#20214;\video\1.---Stuxnet_%20Computer%20worm%20opens%20new%20era%20of%20warfare3.mp4" TargetMode="External"/><Relationship Id="rId5" Type="http://schemas.microsoft.com/office/2007/relationships/hdphoto" Target="../media/hdphoto1.wdp"/><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25.jpe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3.xml"/><Relationship Id="rId2" Type="http://schemas.openxmlformats.org/officeDocument/2006/relationships/image" Target="../media/image27.png"/><Relationship Id="rId1" Type="http://schemas.openxmlformats.org/officeDocument/2006/relationships/image" Target="../media/image26.jpe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3.xml"/><Relationship Id="rId2" Type="http://schemas.openxmlformats.org/officeDocument/2006/relationships/image" Target="../media/image28.jpeg"/><Relationship Id="rId1"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2.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2.xml"/><Relationship Id="rId4" Type="http://schemas.openxmlformats.org/officeDocument/2006/relationships/image" Target="../media/image38.jpeg"/><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2.xml"/><Relationship Id="rId1" Type="http://schemas.openxmlformats.org/officeDocument/2006/relationships/image" Target="../media/image39.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jpeg"/></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2.xml"/><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hyperlink" Target="http://zh.wikipedia.org/zh-cn/File:Maquina.png" TargetMode="External"/></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2.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2.xml"/><Relationship Id="rId4" Type="http://schemas.openxmlformats.org/officeDocument/2006/relationships/image" Target="../media/image47.png"/><Relationship Id="rId3" Type="http://schemas.openxmlformats.org/officeDocument/2006/relationships/hyperlink" Target="http://upload.wikimedia.org/wikipedia/commons/8/84/Von_Neumann_architecture.svg" TargetMode="External"/><Relationship Id="rId2" Type="http://schemas.openxmlformats.org/officeDocument/2006/relationships/image" Target="../media/image46.png"/><Relationship Id="rId1" Type="http://schemas.openxmlformats.org/officeDocument/2006/relationships/hyperlink" Target="http://en.wikipedia.org/wiki/File:JohnvonNeumann-LosAlamos.gif"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image" Target="../media/image48.jpeg"/><Relationship Id="rId1" Type="http://schemas.openxmlformats.org/officeDocument/2006/relationships/hyperlink" Target="http://imgsrc.baidu.com/baike/pic/item/a1ad16fabc8c098458ee9062.jpg" TargetMode="Externa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2.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image" Target="../media/image53.png"/></Relationships>
</file>

<file path=ppt/slides/_rels/slide39.xml.rels><?xml version="1.0" encoding="UTF-8" standalone="yes"?>
<Relationships xmlns="http://schemas.openxmlformats.org/package/2006/relationships"><Relationship Id="rId6" Type="http://schemas.openxmlformats.org/officeDocument/2006/relationships/notesSlide" Target="../notesSlides/notesSlide36.xml"/><Relationship Id="rId5" Type="http://schemas.openxmlformats.org/officeDocument/2006/relationships/slideLayout" Target="../slideLayouts/slideLayout2.xml"/><Relationship Id="rId4" Type="http://schemas.openxmlformats.org/officeDocument/2006/relationships/image" Target="../media/image57.jpeg"/><Relationship Id="rId3" Type="http://schemas.openxmlformats.org/officeDocument/2006/relationships/hyperlink" Target="http://en.wikipedia.org/wiki/File:Len-mankin-pic.jpg" TargetMode="External"/><Relationship Id="rId2" Type="http://schemas.openxmlformats.org/officeDocument/2006/relationships/image" Target="../media/image56.png"/><Relationship Id="rId1"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2.xml"/><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image" Target="../media/image6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2.xml"/><Relationship Id="rId2" Type="http://schemas.openxmlformats.org/officeDocument/2006/relationships/image" Target="../media/image64.png"/><Relationship Id="rId1" Type="http://schemas.openxmlformats.org/officeDocument/2006/relationships/image" Target="../media/image63.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4.xml"/><Relationship Id="rId2" Type="http://schemas.openxmlformats.org/officeDocument/2006/relationships/image" Target="../media/image67.jpeg"/><Relationship Id="rId1" Type="http://schemas.openxmlformats.org/officeDocument/2006/relationships/hyperlink" Target="http://www.google.com.hk/url?sa=i&amp;rct=j&amp;q=&amp;esrc=s&amp;frm=1&amp;source=images&amp;cd=&amp;cad=rja&amp;docid=lDcTfITzre-vVM&amp;tbnid=usIrmwv5eSLigM:&amp;ved=0CAUQjRw&amp;url=http://www.musk100.com/antivirus/&amp;ei=nR1gUcmiF46ViAfjsIG4Cg&amp;psig=AFQjCNFRXFo-Ik89oBfYZhKi8jJOvPGiMQ&amp;ust=1365339923752012" TargetMode="Externa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image" Target="../media/image68.wm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image" Target="../media/image69.w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a:xfrm>
            <a:off x="609600" y="1905546"/>
            <a:ext cx="7772400" cy="1753235"/>
          </a:xfrm>
        </p:spPr>
        <p:txBody>
          <a:bodyPr>
            <a:spAutoFit/>
          </a:bodyPr>
          <a:lstStyle/>
          <a:p>
            <a:pPr algn="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5400" dirty="0" smtClean="0">
                <a:solidFill>
                  <a:srgbClr val="FF0000"/>
                </a:solidFill>
              </a:rPr>
              <a:t>Malware: </a:t>
            </a:r>
            <a:br>
              <a:rPr lang="en-GB" sz="5400" dirty="0" smtClean="0">
                <a:solidFill>
                  <a:srgbClr val="FF0000"/>
                </a:solidFill>
              </a:rPr>
            </a:br>
            <a:r>
              <a:rPr lang="en-GB" sz="5400" dirty="0" smtClean="0">
                <a:solidFill>
                  <a:srgbClr val="FF0000"/>
                </a:solidFill>
              </a:rPr>
              <a:t>Malicious Software</a:t>
            </a:r>
            <a:r>
              <a:rPr lang="en-US" altLang="en-GB" sz="5400" dirty="0" smtClean="0">
                <a:solidFill>
                  <a:srgbClr val="FF0000"/>
                </a:solidFill>
              </a:rPr>
              <a:t>(1)</a:t>
            </a:r>
            <a:endParaRPr lang="en-US" altLang="en-GB" sz="5400" dirty="0" smtClean="0">
              <a:solidFill>
                <a:srgbClr val="FF0000"/>
              </a:solidFill>
            </a:endParaRPr>
          </a:p>
        </p:txBody>
      </p:sp>
      <p:sp>
        <p:nvSpPr>
          <p:cNvPr id="7" name="Date Placeholder 6"/>
          <p:cNvSpPr>
            <a:spLocks noGrp="1"/>
          </p:cNvSpPr>
          <p:nvPr>
            <p:ph type="dt" idx="10"/>
          </p:nvPr>
        </p:nvSpPr>
        <p:spPr/>
        <p:txBody>
          <a:bodyPr/>
          <a:lstStyle/>
          <a:p>
            <a:pPr>
              <a:defRPr/>
            </a:pPr>
            <a:fld id="{4589B24E-EA83-4815-A29C-A0CD1EA20320}" type="datetime1">
              <a:rPr lang="en-US"/>
            </a:fld>
            <a:endParaRPr lang="en-GB" dirty="0"/>
          </a:p>
        </p:txBody>
      </p:sp>
      <p:sp>
        <p:nvSpPr>
          <p:cNvPr id="9" name="Footer Placeholder 8"/>
          <p:cNvSpPr>
            <a:spLocks noGrp="1"/>
          </p:cNvSpPr>
          <p:nvPr>
            <p:ph type="ftr" idx="11"/>
          </p:nvPr>
        </p:nvSpPr>
        <p:spPr/>
        <p:txBody>
          <a:bodyPr/>
          <a:lstStyle/>
          <a:p>
            <a:pPr>
              <a:defRPr/>
            </a:pPr>
            <a:r>
              <a:rPr lang="en-GB" dirty="0" smtClean="0"/>
              <a:t>Malware</a:t>
            </a:r>
            <a:endParaRPr lang="en-GB" dirty="0"/>
          </a:p>
        </p:txBody>
      </p:sp>
      <p:sp>
        <p:nvSpPr>
          <p:cNvPr id="8" name="Slide Number Placeholder 7"/>
          <p:cNvSpPr>
            <a:spLocks noGrp="1"/>
          </p:cNvSpPr>
          <p:nvPr>
            <p:ph type="sldNum" idx="12"/>
          </p:nvPr>
        </p:nvSpPr>
        <p:spPr/>
        <p:txBody>
          <a:bodyPr/>
          <a:lstStyle/>
          <a:p>
            <a:pPr>
              <a:defRPr/>
            </a:pPr>
            <a:fld id="{5735EC2E-955A-48EF-AD85-B5A600491DEA}" type="slidenum">
              <a:rPr lang="en-GB" smtClean="0"/>
            </a:fld>
            <a:endParaRPr lang="en-GB" dirty="0"/>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War Games(1983)</a:t>
            </a:r>
            <a:endParaRPr lang="zh-CN" altLang="en-US" dirty="0"/>
          </a:p>
        </p:txBody>
      </p:sp>
      <p:sp>
        <p:nvSpPr>
          <p:cNvPr id="3" name="内容占位符 2"/>
          <p:cNvSpPr>
            <a:spLocks noGrp="1"/>
          </p:cNvSpPr>
          <p:nvPr>
            <p:ph idx="1"/>
          </p:nvPr>
        </p:nvSpPr>
        <p:spPr>
          <a:xfrm>
            <a:off x="457200" y="1600200"/>
            <a:ext cx="5943600" cy="4525963"/>
          </a:xfrm>
        </p:spPr>
        <p:txBody>
          <a:bodyPr>
            <a:normAutofit fontScale="77500" lnSpcReduction="20000"/>
          </a:bodyPr>
          <a:lstStyle/>
          <a:p>
            <a:r>
              <a:rPr lang="en-US" altLang="zh-CN" dirty="0" smtClean="0"/>
              <a:t>War Games </a:t>
            </a:r>
            <a:r>
              <a:rPr lang="en-US" altLang="zh-CN" dirty="0"/>
              <a:t>is a 1983 American Cold War science-fiction </a:t>
            </a:r>
            <a:r>
              <a:rPr lang="en-US" altLang="zh-CN" dirty="0" smtClean="0"/>
              <a:t>film. </a:t>
            </a:r>
            <a:endParaRPr lang="en-US" altLang="zh-CN" dirty="0" smtClean="0"/>
          </a:p>
          <a:p>
            <a:r>
              <a:rPr lang="en-US" altLang="zh-CN" dirty="0"/>
              <a:t>A young man </a:t>
            </a:r>
            <a:r>
              <a:rPr lang="en-US" altLang="zh-CN" b="1" dirty="0"/>
              <a:t>finds a </a:t>
            </a:r>
            <a:r>
              <a:rPr lang="en-US" altLang="zh-CN" b="1" dirty="0" smtClean="0"/>
              <a:t>backdoor </a:t>
            </a:r>
            <a:r>
              <a:rPr lang="en-US" altLang="zh-CN" dirty="0"/>
              <a:t>into a military central computer in which reality is confused with game-playing, possibly starting World War III. </a:t>
            </a:r>
            <a:endParaRPr lang="en-US" altLang="zh-CN" dirty="0" smtClean="0"/>
          </a:p>
          <a:p>
            <a:r>
              <a:rPr lang="en-US" altLang="zh-CN" dirty="0"/>
              <a:t>The classic movie </a:t>
            </a:r>
            <a:r>
              <a:rPr lang="en-US" altLang="zh-CN" dirty="0" smtClean="0"/>
              <a:t>War </a:t>
            </a:r>
            <a:r>
              <a:rPr lang="en-US" altLang="zh-CN" dirty="0"/>
              <a:t>Games features a backdoor at a dramatic high point. The backdoor in this case was a secret password that allowed access to a war-game simulation mode of a computer at the North American Aerospace Defense Command. </a:t>
            </a:r>
            <a:endParaRPr lang="en-US" altLang="zh-CN" dirty="0">
              <a:solidFill>
                <a:srgbClr val="FF0000"/>
              </a:solidFill>
            </a:endParaRPr>
          </a:p>
          <a:p>
            <a:endParaRPr lang="zh-CN" altLang="en-US" dirty="0"/>
          </a:p>
        </p:txBody>
      </p:sp>
      <p:sp>
        <p:nvSpPr>
          <p:cNvPr id="4" name="日期占位符 3"/>
          <p:cNvSpPr>
            <a:spLocks noGrp="1"/>
          </p:cNvSpPr>
          <p:nvPr>
            <p:ph type="dt" sz="half" idx="10"/>
          </p:nvPr>
        </p:nvSpPr>
        <p:spPr/>
        <p:txBody>
          <a:bodyPr/>
          <a:lstStyle/>
          <a:p>
            <a:pPr>
              <a:defRPr/>
            </a:pPr>
            <a:fld id="{1C1C3BDF-10BD-4A9D-A7CC-2E5C77B39BDC}" type="datetime1">
              <a:rPr lang="en-US" smtClean="0"/>
            </a:fld>
            <a:endParaRPr lang="en-GB" dirty="0"/>
          </a:p>
        </p:txBody>
      </p:sp>
      <p:sp>
        <p:nvSpPr>
          <p:cNvPr id="5" name="页脚占位符 4"/>
          <p:cNvSpPr>
            <a:spLocks noGrp="1"/>
          </p:cNvSpPr>
          <p:nvPr>
            <p:ph type="ftr" sz="quarter" idx="11"/>
          </p:nvPr>
        </p:nvSpPr>
        <p:spPr/>
        <p:txBody>
          <a:bodyPr/>
          <a:lstStyle/>
          <a:p>
            <a:pPr>
              <a:defRPr/>
            </a:pPr>
            <a:r>
              <a:rPr lang="en-GB" smtClean="0"/>
              <a:t>Malware</a:t>
            </a:r>
            <a:endParaRPr lang="en-GB" dirty="0"/>
          </a:p>
        </p:txBody>
      </p:sp>
      <p:sp>
        <p:nvSpPr>
          <p:cNvPr id="6" name="灯片编号占位符 5"/>
          <p:cNvSpPr>
            <a:spLocks noGrp="1"/>
          </p:cNvSpPr>
          <p:nvPr>
            <p:ph type="sldNum" sz="quarter" idx="12"/>
          </p:nvPr>
        </p:nvSpPr>
        <p:spPr/>
        <p:txBody>
          <a:bodyPr/>
          <a:lstStyle/>
          <a:p>
            <a:pPr>
              <a:defRPr/>
            </a:pPr>
            <a:fld id="{1E25D450-CBAE-4C9E-B729-4C49A504476F}" type="slidenum">
              <a:rPr lang="en-GB" smtClean="0"/>
            </a:fld>
            <a:endParaRPr lang="en-GB" dirty="0"/>
          </a:p>
        </p:txBody>
      </p:sp>
      <p:sp>
        <p:nvSpPr>
          <p:cNvPr id="7" name="动作按钮: 影片 6">
            <a:hlinkClick r:id="rId1" action="ppaction://hlinkfile" highlightClick="1"/>
          </p:cNvPr>
          <p:cNvSpPr/>
          <p:nvPr/>
        </p:nvSpPr>
        <p:spPr>
          <a:xfrm>
            <a:off x="6553200" y="5334000"/>
            <a:ext cx="1752600" cy="609600"/>
          </a:xfrm>
          <a:prstGeom prst="actionButtonMovi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146" name="Picture 2" descr="C:\Users\Max\Desktop\012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730" y="1586345"/>
            <a:ext cx="2427270" cy="3429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Easter Eggs</a:t>
            </a:r>
            <a:endParaRPr lang="zh-CN" altLang="en-US" dirty="0"/>
          </a:p>
        </p:txBody>
      </p:sp>
      <p:sp>
        <p:nvSpPr>
          <p:cNvPr id="3" name="内容占位符 2"/>
          <p:cNvSpPr>
            <a:spLocks noGrp="1"/>
          </p:cNvSpPr>
          <p:nvPr>
            <p:ph idx="1"/>
          </p:nvPr>
        </p:nvSpPr>
        <p:spPr/>
        <p:txBody>
          <a:bodyPr>
            <a:normAutofit/>
          </a:bodyPr>
          <a:lstStyle/>
          <a:p>
            <a:r>
              <a:rPr lang="en-US" altLang="zh-CN" dirty="0"/>
              <a:t>Software may include hidden features that can be accessed similarly to backdoors, known as Easter eggs</a:t>
            </a:r>
            <a:r>
              <a:rPr lang="en-US" altLang="zh-CN" dirty="0" smtClean="0"/>
              <a:t>. </a:t>
            </a:r>
            <a:endParaRPr lang="en-US" altLang="zh-CN" dirty="0" smtClean="0"/>
          </a:p>
          <a:p>
            <a:r>
              <a:rPr lang="en-US" altLang="zh-CN" dirty="0" smtClean="0"/>
              <a:t>Harmless.</a:t>
            </a:r>
            <a:endParaRPr lang="en-US" altLang="zh-CN" dirty="0"/>
          </a:p>
          <a:p>
            <a:r>
              <a:rPr lang="en-US" altLang="zh-CN" dirty="0" smtClean="0"/>
              <a:t>Usually, unlocking an Easter egg in a program could cause  the display of a joke, a picture of the programmer, or a list of credits for the people who worded on that program.</a:t>
            </a:r>
            <a:endParaRPr lang="en-US" altLang="zh-CN" dirty="0" smtClean="0"/>
          </a:p>
        </p:txBody>
      </p:sp>
      <p:sp>
        <p:nvSpPr>
          <p:cNvPr id="4" name="日期占位符 3"/>
          <p:cNvSpPr>
            <a:spLocks noGrp="1"/>
          </p:cNvSpPr>
          <p:nvPr>
            <p:ph type="dt" sz="half" idx="10"/>
          </p:nvPr>
        </p:nvSpPr>
        <p:spPr/>
        <p:txBody>
          <a:bodyPr/>
          <a:lstStyle/>
          <a:p>
            <a:pPr>
              <a:defRPr/>
            </a:pPr>
            <a:fld id="{1C1C3BDF-10BD-4A9D-A7CC-2E5C77B39BDC}" type="datetime1">
              <a:rPr lang="en-US" smtClean="0"/>
            </a:fld>
            <a:endParaRPr lang="en-GB"/>
          </a:p>
        </p:txBody>
      </p:sp>
      <p:sp>
        <p:nvSpPr>
          <p:cNvPr id="5" name="页脚占位符 4"/>
          <p:cNvSpPr>
            <a:spLocks noGrp="1"/>
          </p:cNvSpPr>
          <p:nvPr>
            <p:ph type="ftr" sz="quarter" idx="11"/>
          </p:nvPr>
        </p:nvSpPr>
        <p:spPr/>
        <p:txBody>
          <a:bodyPr/>
          <a:lstStyle/>
          <a:p>
            <a:pPr>
              <a:defRPr/>
            </a:pPr>
            <a:r>
              <a:rPr lang="en-GB" smtClean="0"/>
              <a:t>Malware</a:t>
            </a:r>
            <a:endParaRPr lang="en-GB"/>
          </a:p>
        </p:txBody>
      </p:sp>
      <p:sp>
        <p:nvSpPr>
          <p:cNvPr id="6" name="灯片编号占位符 5"/>
          <p:cNvSpPr>
            <a:spLocks noGrp="1"/>
          </p:cNvSpPr>
          <p:nvPr>
            <p:ph type="sldNum" sz="quarter" idx="12"/>
          </p:nvPr>
        </p:nvSpPr>
        <p:spPr/>
        <p:txBody>
          <a:bodyPr/>
          <a:lstStyle/>
          <a:p>
            <a:pPr>
              <a:defRPr/>
            </a:pPr>
            <a:fld id="{1E25D450-CBAE-4C9E-B729-4C49A504476F}" type="slidenum">
              <a:rPr lang="en-GB" smtClean="0"/>
            </a:fld>
            <a:endParaRPr lang="en-GB"/>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4676" y="-76200"/>
            <a:ext cx="8229600" cy="1143000"/>
          </a:xfrm>
        </p:spPr>
        <p:txBody>
          <a:bodyPr/>
          <a:lstStyle/>
          <a:p>
            <a:r>
              <a:rPr lang="en-US" altLang="zh-CN" dirty="0"/>
              <a:t>Example of Easter Eggs</a:t>
            </a:r>
            <a:endParaRPr lang="zh-CN" altLang="en-US" dirty="0"/>
          </a:p>
        </p:txBody>
      </p:sp>
      <p:sp>
        <p:nvSpPr>
          <p:cNvPr id="3" name="内容占位符 2"/>
          <p:cNvSpPr>
            <a:spLocks noGrp="1"/>
          </p:cNvSpPr>
          <p:nvPr>
            <p:ph idx="1"/>
          </p:nvPr>
        </p:nvSpPr>
        <p:spPr/>
        <p:txBody>
          <a:bodyPr/>
          <a:lstStyle/>
          <a:p>
            <a:endParaRPr lang="zh-CN" altLang="en-US" dirty="0"/>
          </a:p>
          <a:p>
            <a:endParaRPr lang="zh-CN" altLang="en-US" dirty="0"/>
          </a:p>
        </p:txBody>
      </p:sp>
      <p:sp>
        <p:nvSpPr>
          <p:cNvPr id="4" name="日期占位符 3"/>
          <p:cNvSpPr>
            <a:spLocks noGrp="1"/>
          </p:cNvSpPr>
          <p:nvPr>
            <p:ph type="dt" sz="half" idx="10"/>
          </p:nvPr>
        </p:nvSpPr>
        <p:spPr/>
        <p:txBody>
          <a:bodyPr/>
          <a:lstStyle/>
          <a:p>
            <a:pPr>
              <a:defRPr/>
            </a:pPr>
            <a:fld id="{1C1C3BDF-10BD-4A9D-A7CC-2E5C77B39BDC}" type="datetime1">
              <a:rPr lang="en-US" smtClean="0"/>
            </a:fld>
            <a:endParaRPr lang="en-GB"/>
          </a:p>
        </p:txBody>
      </p:sp>
      <p:sp>
        <p:nvSpPr>
          <p:cNvPr id="5" name="页脚占位符 4"/>
          <p:cNvSpPr>
            <a:spLocks noGrp="1"/>
          </p:cNvSpPr>
          <p:nvPr>
            <p:ph type="ftr" sz="quarter" idx="11"/>
          </p:nvPr>
        </p:nvSpPr>
        <p:spPr/>
        <p:txBody>
          <a:bodyPr/>
          <a:lstStyle/>
          <a:p>
            <a:pPr>
              <a:defRPr/>
            </a:pPr>
            <a:r>
              <a:rPr lang="en-GB" smtClean="0"/>
              <a:t>Malware</a:t>
            </a:r>
            <a:endParaRPr lang="en-GB"/>
          </a:p>
        </p:txBody>
      </p:sp>
      <p:sp>
        <p:nvSpPr>
          <p:cNvPr id="6" name="灯片编号占位符 5"/>
          <p:cNvSpPr>
            <a:spLocks noGrp="1"/>
          </p:cNvSpPr>
          <p:nvPr>
            <p:ph type="sldNum" sz="quarter" idx="12"/>
          </p:nvPr>
        </p:nvSpPr>
        <p:spPr/>
        <p:txBody>
          <a:bodyPr/>
          <a:lstStyle/>
          <a:p>
            <a:pPr>
              <a:defRPr/>
            </a:pPr>
            <a:fld id="{1E25D450-CBAE-4C9E-B729-4C49A504476F}" type="slidenum">
              <a:rPr lang="en-GB" smtClean="0"/>
            </a:fld>
            <a:endParaRPr lang="en-GB"/>
          </a:p>
        </p:txBody>
      </p:sp>
      <p:pic>
        <p:nvPicPr>
          <p:cNvPr id="5123" name="Picture 3" descr="C:\Users\Lenovo-03\AppData\Roaming\Tencent\Users\1056333725\QQ\WinTemp\RichOle\R1H~N8Z3A`NBYXR5U6J]$HG.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8600" y="1066800"/>
            <a:ext cx="8763000" cy="5943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p:cNvSpPr>
            <a:spLocks noGrp="1"/>
          </p:cNvSpPr>
          <p:nvPr>
            <p:ph type="title"/>
          </p:nvPr>
        </p:nvSpPr>
        <p:spPr/>
        <p:txBody>
          <a:bodyPr/>
          <a:lstStyle/>
          <a:p>
            <a:r>
              <a:rPr lang="en-US" altLang="zh-CN" smtClean="0">
                <a:ea typeface="宋体" panose="02010600030101010101" pitchFamily="2" charset="-122"/>
              </a:rPr>
              <a:t>                   Logic Bomb </a:t>
            </a:r>
            <a:endParaRPr lang="zh-CN" altLang="en-US" smtClean="0">
              <a:ea typeface="宋体" panose="02010600030101010101" pitchFamily="2" charset="-122"/>
            </a:endParaRPr>
          </a:p>
        </p:txBody>
      </p:sp>
      <p:sp>
        <p:nvSpPr>
          <p:cNvPr id="89091" name="内容占位符 2"/>
          <p:cNvSpPr>
            <a:spLocks noGrp="1"/>
          </p:cNvSpPr>
          <p:nvPr>
            <p:ph idx="1"/>
          </p:nvPr>
        </p:nvSpPr>
        <p:spPr>
          <a:xfrm>
            <a:off x="381000" y="1371600"/>
            <a:ext cx="8382000" cy="1265238"/>
          </a:xfrm>
        </p:spPr>
        <p:txBody>
          <a:bodyPr>
            <a:normAutofit fontScale="85000" lnSpcReduction="10000"/>
          </a:bodyPr>
          <a:lstStyle/>
          <a:p>
            <a:r>
              <a:rPr lang="en-US" altLang="zh-CN" smtClean="0">
                <a:ea typeface="宋体" panose="02010600030101010101" pitchFamily="2" charset="-122"/>
              </a:rPr>
              <a:t>A logic bomb is a piece of code intentionally inserted into a software system that will set off a malicious function when specified conditions are met. </a:t>
            </a:r>
            <a:endParaRPr lang="zh-CN" altLang="en-US" smtClean="0">
              <a:ea typeface="宋体" panose="02010600030101010101" pitchFamily="2" charset="-122"/>
            </a:endParaRPr>
          </a:p>
        </p:txBody>
      </p:sp>
      <p:pic>
        <p:nvPicPr>
          <p:cNvPr id="89092" name="Picture 2"/>
          <p:cNvPicPr>
            <a:picLocks noChangeAspect="1" noChangeArrowheads="1"/>
          </p:cNvPicPr>
          <p:nvPr/>
        </p:nvPicPr>
        <p:blipFill>
          <a:blip r:embed="rId1"/>
          <a:srcRect/>
          <a:stretch>
            <a:fillRect/>
          </a:stretch>
        </p:blipFill>
        <p:spPr bwMode="auto">
          <a:xfrm>
            <a:off x="233363" y="2636838"/>
            <a:ext cx="2247900" cy="2038350"/>
          </a:xfrm>
          <a:prstGeom prst="rect">
            <a:avLst/>
          </a:prstGeom>
          <a:noFill/>
          <a:ln w="9525">
            <a:noFill/>
            <a:miter lim="800000"/>
            <a:headEnd/>
            <a:tailEnd/>
          </a:ln>
        </p:spPr>
      </p:pic>
      <p:pic>
        <p:nvPicPr>
          <p:cNvPr id="89093" name="Picture 3"/>
          <p:cNvPicPr>
            <a:picLocks noChangeAspect="1" noChangeArrowheads="1"/>
          </p:cNvPicPr>
          <p:nvPr/>
        </p:nvPicPr>
        <p:blipFill>
          <a:blip r:embed="rId2"/>
          <a:srcRect/>
          <a:stretch>
            <a:fillRect/>
          </a:stretch>
        </p:blipFill>
        <p:spPr bwMode="auto">
          <a:xfrm>
            <a:off x="2697163" y="2689860"/>
            <a:ext cx="2362200" cy="1933575"/>
          </a:xfrm>
          <a:prstGeom prst="rect">
            <a:avLst/>
          </a:prstGeom>
          <a:noFill/>
          <a:ln w="9525">
            <a:noFill/>
            <a:miter lim="800000"/>
            <a:headEnd/>
            <a:tailEnd/>
          </a:ln>
        </p:spPr>
      </p:pic>
      <p:pic>
        <p:nvPicPr>
          <p:cNvPr id="89094" name="Picture 4"/>
          <p:cNvPicPr>
            <a:picLocks noChangeAspect="1" noChangeArrowheads="1"/>
          </p:cNvPicPr>
          <p:nvPr/>
        </p:nvPicPr>
        <p:blipFill>
          <a:blip r:embed="rId3"/>
          <a:srcRect/>
          <a:stretch>
            <a:fillRect/>
          </a:stretch>
        </p:blipFill>
        <p:spPr bwMode="auto">
          <a:xfrm>
            <a:off x="6963093" y="2943860"/>
            <a:ext cx="2305050" cy="3400425"/>
          </a:xfrm>
          <a:prstGeom prst="rect">
            <a:avLst/>
          </a:prstGeom>
          <a:noFill/>
          <a:ln w="9525">
            <a:noFill/>
            <a:miter lim="800000"/>
            <a:headEnd/>
            <a:tailEnd/>
          </a:ln>
        </p:spPr>
      </p:pic>
      <p:pic>
        <p:nvPicPr>
          <p:cNvPr id="16386" name="Picture 2"/>
          <p:cNvPicPr>
            <a:picLocks noChangeAspect="1" noChangeArrowheads="1"/>
          </p:cNvPicPr>
          <p:nvPr/>
        </p:nvPicPr>
        <p:blipFill>
          <a:blip r:embed="rId4" cstate="print"/>
          <a:srcRect/>
          <a:stretch>
            <a:fillRect/>
          </a:stretch>
        </p:blipFill>
        <p:spPr bwMode="auto">
          <a:xfrm>
            <a:off x="233680" y="4801235"/>
            <a:ext cx="4191000" cy="2438400"/>
          </a:xfrm>
          <a:prstGeom prst="rect">
            <a:avLst/>
          </a:prstGeom>
          <a:noFill/>
          <a:ln w="9525">
            <a:noFill/>
            <a:miter lim="800000"/>
            <a:headEnd/>
            <a:tailEnd/>
          </a:ln>
        </p:spPr>
      </p:pic>
      <p:pic>
        <p:nvPicPr>
          <p:cNvPr id="11" name="Picture 7" descr="C:\Program Files\Microsoft Office\Clipart\standard\stddir1\bd06551_.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42080" y="4197985"/>
            <a:ext cx="2895600" cy="236696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6"/>
          <p:cNvSpPr txBox="1"/>
          <p:nvPr/>
        </p:nvSpPr>
        <p:spPr>
          <a:xfrm>
            <a:off x="233680" y="260229"/>
            <a:ext cx="3276600" cy="895630"/>
          </a:xfrm>
          <a:prstGeom prst="rect">
            <a:avLst/>
          </a:prstGeom>
          <a:noFill/>
        </p:spPr>
        <p:txBody>
          <a:bodyPr wrap="square" rtlCol="0">
            <a:spAutoFit/>
          </a:bodyPr>
          <a:p>
            <a:r>
              <a:rPr lang="en-US" altLang="zh-CN" sz="2000" dirty="0" smtClean="0">
                <a:solidFill>
                  <a:schemeClr val="tx1"/>
                </a:solidFill>
              </a:rPr>
              <a:t>If (</a:t>
            </a:r>
            <a:r>
              <a:rPr lang="en-US" altLang="zh-CN" sz="2000" dirty="0" err="1" smtClean="0">
                <a:solidFill>
                  <a:schemeClr val="tx1"/>
                </a:solidFill>
              </a:rPr>
              <a:t>trigger_condition</a:t>
            </a:r>
            <a:r>
              <a:rPr lang="en-US" altLang="zh-CN" sz="2000" dirty="0" smtClean="0">
                <a:solidFill>
                  <a:schemeClr val="tx1"/>
                </a:solidFill>
              </a:rPr>
              <a:t> = true){</a:t>
            </a:r>
            <a:endParaRPr lang="en-US" altLang="zh-CN" sz="2000" dirty="0" smtClean="0">
              <a:solidFill>
                <a:schemeClr val="tx1"/>
              </a:solidFill>
            </a:endParaRPr>
          </a:p>
          <a:p>
            <a:r>
              <a:rPr lang="en-US" altLang="zh-CN" sz="2000" dirty="0">
                <a:solidFill>
                  <a:schemeClr val="tx1"/>
                </a:solidFill>
              </a:rPr>
              <a:t>	</a:t>
            </a:r>
            <a:r>
              <a:rPr lang="en-US" altLang="zh-CN" sz="2000" dirty="0" smtClean="0">
                <a:solidFill>
                  <a:schemeClr val="tx1"/>
                </a:solidFill>
              </a:rPr>
              <a:t>unleash bomb;</a:t>
            </a:r>
            <a:endParaRPr lang="en-US" altLang="zh-CN" sz="2000" dirty="0" smtClean="0">
              <a:solidFill>
                <a:schemeClr val="tx1"/>
              </a:solidFill>
            </a:endParaRPr>
          </a:p>
          <a:p>
            <a:r>
              <a:rPr lang="en-US" altLang="zh-CN" sz="2000" dirty="0">
                <a:solidFill>
                  <a:schemeClr val="tx1"/>
                </a:solidFill>
              </a:rPr>
              <a:t>}</a:t>
            </a:r>
            <a:endParaRPr lang="en-US" altLang="zh-CN" sz="2000" dirty="0" smtClean="0">
              <a:solidFill>
                <a:schemeClr val="tx1"/>
              </a:solidFill>
            </a:endParaRPr>
          </a:p>
        </p:txBody>
      </p:sp>
    </p:spTree>
  </p:cSld>
  <p:clrMapOvr>
    <a:masterClrMapping/>
  </p:clrMapOvr>
  <p:transition advClick="0"/>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Trojan Horses</a:t>
            </a:r>
            <a:endParaRPr lang="zh-CN" altLang="en-US" dirty="0"/>
          </a:p>
        </p:txBody>
      </p:sp>
      <p:sp>
        <p:nvSpPr>
          <p:cNvPr id="4" name="日期占位符 3"/>
          <p:cNvSpPr>
            <a:spLocks noGrp="1"/>
          </p:cNvSpPr>
          <p:nvPr>
            <p:ph type="dt" sz="half" idx="10"/>
          </p:nvPr>
        </p:nvSpPr>
        <p:spPr/>
        <p:txBody>
          <a:bodyPr/>
          <a:lstStyle/>
          <a:p>
            <a:pPr>
              <a:defRPr/>
            </a:pPr>
            <a:fld id="{1C1C3BDF-10BD-4A9D-A7CC-2E5C77B39BDC}" type="datetime1">
              <a:rPr lang="en-US" smtClean="0"/>
            </a:fld>
            <a:endParaRPr lang="en-GB"/>
          </a:p>
        </p:txBody>
      </p:sp>
      <p:sp>
        <p:nvSpPr>
          <p:cNvPr id="5" name="页脚占位符 4"/>
          <p:cNvSpPr>
            <a:spLocks noGrp="1"/>
          </p:cNvSpPr>
          <p:nvPr>
            <p:ph type="ftr" sz="quarter" idx="11"/>
          </p:nvPr>
        </p:nvSpPr>
        <p:spPr/>
        <p:txBody>
          <a:bodyPr/>
          <a:lstStyle/>
          <a:p>
            <a:pPr>
              <a:defRPr/>
            </a:pPr>
            <a:r>
              <a:rPr lang="en-GB" smtClean="0"/>
              <a:t>Malware</a:t>
            </a:r>
            <a:endParaRPr lang="en-GB"/>
          </a:p>
        </p:txBody>
      </p:sp>
      <p:sp>
        <p:nvSpPr>
          <p:cNvPr id="6" name="灯片编号占位符 5"/>
          <p:cNvSpPr>
            <a:spLocks noGrp="1"/>
          </p:cNvSpPr>
          <p:nvPr>
            <p:ph type="sldNum" sz="quarter" idx="12"/>
          </p:nvPr>
        </p:nvSpPr>
        <p:spPr/>
        <p:txBody>
          <a:bodyPr/>
          <a:lstStyle/>
          <a:p>
            <a:pPr>
              <a:defRPr/>
            </a:pPr>
            <a:fld id="{1E25D450-CBAE-4C9E-B729-4C49A504476F}" type="slidenum">
              <a:rPr lang="en-GB" smtClean="0"/>
            </a:fld>
            <a:endParaRPr lang="en-GB"/>
          </a:p>
        </p:txBody>
      </p:sp>
      <p:pic>
        <p:nvPicPr>
          <p:cNvPr id="7" name="Picture 4" descr="C:\Documents and Settings\HP_Owner\Application Data\Microsoft\Media Catalog\TrojanHorsebw.JPG"/>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066800" y="1371600"/>
            <a:ext cx="7010400" cy="47545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Trojan Horses</a:t>
            </a:r>
            <a:endParaRPr lang="en-US" dirty="0"/>
          </a:p>
        </p:txBody>
      </p:sp>
      <p:sp>
        <p:nvSpPr>
          <p:cNvPr id="3" name="Content Placeholder 2"/>
          <p:cNvSpPr>
            <a:spLocks noGrp="1"/>
          </p:cNvSpPr>
          <p:nvPr>
            <p:ph idx="1"/>
          </p:nvPr>
        </p:nvSpPr>
        <p:spPr>
          <a:xfrm>
            <a:off x="457200" y="1066800"/>
            <a:ext cx="8229600" cy="2590801"/>
          </a:xfrm>
        </p:spPr>
        <p:txBody>
          <a:bodyPr>
            <a:normAutofit fontScale="85000" lnSpcReduction="20000"/>
          </a:bodyPr>
          <a:lstStyle/>
          <a:p>
            <a:r>
              <a:rPr lang="en-US" dirty="0"/>
              <a:t>A </a:t>
            </a:r>
            <a:r>
              <a:rPr lang="en-US" b="1" dirty="0"/>
              <a:t>Trojan horse (or Trojan) </a:t>
            </a:r>
            <a:r>
              <a:rPr lang="en-US" dirty="0"/>
              <a:t>is </a:t>
            </a:r>
            <a:r>
              <a:rPr lang="en-US" dirty="0" smtClean="0"/>
              <a:t>a malware </a:t>
            </a:r>
            <a:r>
              <a:rPr lang="en-US" dirty="0"/>
              <a:t>program that appears to perform some useful task, but which </a:t>
            </a:r>
            <a:r>
              <a:rPr lang="en-US" dirty="0" smtClean="0"/>
              <a:t>also does </a:t>
            </a:r>
            <a:r>
              <a:rPr lang="en-US" dirty="0"/>
              <a:t>something with negative consequences (e.g., launches a </a:t>
            </a:r>
            <a:r>
              <a:rPr lang="en-US" dirty="0" err="1"/>
              <a:t>keylogger</a:t>
            </a:r>
            <a:r>
              <a:rPr lang="en-US" dirty="0"/>
              <a:t>).</a:t>
            </a:r>
            <a:endParaRPr lang="en-US" dirty="0"/>
          </a:p>
          <a:p>
            <a:r>
              <a:rPr lang="en-US" dirty="0" smtClean="0"/>
              <a:t>Trojan </a:t>
            </a:r>
            <a:r>
              <a:rPr lang="en-US" dirty="0"/>
              <a:t>horses can be installed as part of the payload </a:t>
            </a:r>
            <a:r>
              <a:rPr lang="en-US" dirty="0" smtClean="0"/>
              <a:t>of other </a:t>
            </a:r>
            <a:r>
              <a:rPr lang="en-US" dirty="0"/>
              <a:t>malware but are often installed by a user or administrator, </a:t>
            </a:r>
            <a:r>
              <a:rPr lang="en-US" dirty="0" smtClean="0"/>
              <a:t>either deliberately </a:t>
            </a:r>
            <a:r>
              <a:rPr lang="en-US" dirty="0"/>
              <a:t>or accidentally.</a:t>
            </a:r>
            <a:endParaRPr lang="en-US" dirty="0"/>
          </a:p>
        </p:txBody>
      </p:sp>
      <p:sp>
        <p:nvSpPr>
          <p:cNvPr id="4" name="Date Placeholder 3"/>
          <p:cNvSpPr>
            <a:spLocks noGrp="1"/>
          </p:cNvSpPr>
          <p:nvPr>
            <p:ph type="dt" sz="half" idx="10"/>
          </p:nvPr>
        </p:nvSpPr>
        <p:spPr/>
        <p:txBody>
          <a:bodyPr/>
          <a:lstStyle/>
          <a:p>
            <a:pPr>
              <a:defRPr/>
            </a:pPr>
            <a:fld id="{1C1C3BDF-10BD-4A9D-A7CC-2E5C77B39BDC}" type="datetime1">
              <a:rPr lang="en-US" smtClean="0"/>
            </a:fld>
            <a:endParaRPr lang="en-GB"/>
          </a:p>
        </p:txBody>
      </p:sp>
      <p:sp>
        <p:nvSpPr>
          <p:cNvPr id="5" name="Footer Placeholder 4"/>
          <p:cNvSpPr>
            <a:spLocks noGrp="1"/>
          </p:cNvSpPr>
          <p:nvPr>
            <p:ph type="ftr" sz="quarter" idx="11"/>
          </p:nvPr>
        </p:nvSpPr>
        <p:spPr/>
        <p:txBody>
          <a:bodyPr/>
          <a:lstStyle/>
          <a:p>
            <a:pPr>
              <a:defRPr/>
            </a:pPr>
            <a:r>
              <a:rPr lang="en-GB" smtClean="0"/>
              <a:t>Malware</a:t>
            </a:r>
            <a:endParaRPr lang="en-GB"/>
          </a:p>
        </p:txBody>
      </p:sp>
      <p:sp>
        <p:nvSpPr>
          <p:cNvPr id="6" name="Slide Number Placeholder 5"/>
          <p:cNvSpPr>
            <a:spLocks noGrp="1"/>
          </p:cNvSpPr>
          <p:nvPr>
            <p:ph type="sldNum" sz="quarter" idx="12"/>
          </p:nvPr>
        </p:nvSpPr>
        <p:spPr/>
        <p:txBody>
          <a:bodyPr/>
          <a:lstStyle/>
          <a:p>
            <a:pPr>
              <a:defRPr/>
            </a:pPr>
            <a:fld id="{1E25D450-CBAE-4C9E-B729-4C49A504476F}" type="slidenum">
              <a:rPr lang="en-GB" smtClean="0"/>
            </a:fld>
            <a:endParaRPr lang="en-GB"/>
          </a:p>
        </p:txBody>
      </p:sp>
      <p:pic>
        <p:nvPicPr>
          <p:cNvPr id="18434" name="Picture 2"/>
          <p:cNvPicPr>
            <a:picLocks noChangeAspect="1" noChangeArrowheads="1"/>
          </p:cNvPicPr>
          <p:nvPr/>
        </p:nvPicPr>
        <p:blipFill>
          <a:blip r:embed="rId1" cstate="print"/>
          <a:srcRect/>
          <a:stretch>
            <a:fillRect/>
          </a:stretch>
        </p:blipFill>
        <p:spPr bwMode="auto">
          <a:xfrm>
            <a:off x="914400" y="3581400"/>
            <a:ext cx="7343775" cy="2762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6629400" cy="1143000"/>
          </a:xfrm>
        </p:spPr>
        <p:txBody>
          <a:bodyPr/>
          <a:lstStyle/>
          <a:p>
            <a:r>
              <a:rPr lang="en-US" altLang="zh-CN" dirty="0"/>
              <a:t>Trojan Horses</a:t>
            </a:r>
            <a:endParaRPr lang="zh-CN" altLang="en-US" dirty="0"/>
          </a:p>
        </p:txBody>
      </p:sp>
      <p:sp>
        <p:nvSpPr>
          <p:cNvPr id="3" name="内容占位符 2"/>
          <p:cNvSpPr>
            <a:spLocks noGrp="1"/>
          </p:cNvSpPr>
          <p:nvPr>
            <p:ph idx="1"/>
          </p:nvPr>
        </p:nvSpPr>
        <p:spPr>
          <a:xfrm>
            <a:off x="457200" y="1219200"/>
            <a:ext cx="8229600" cy="4525963"/>
          </a:xfrm>
        </p:spPr>
        <p:txBody>
          <a:bodyPr/>
          <a:lstStyle/>
          <a:p>
            <a:pPr>
              <a:lnSpc>
                <a:spcPct val="90000"/>
              </a:lnSpc>
            </a:pPr>
            <a:r>
              <a:rPr lang="en-AU" altLang="zh-CN" sz="2800" dirty="0"/>
              <a:t>program with hidden side-effects </a:t>
            </a:r>
            <a:endParaRPr lang="en-AU" altLang="zh-CN" sz="2800" dirty="0"/>
          </a:p>
          <a:p>
            <a:pPr>
              <a:lnSpc>
                <a:spcPct val="90000"/>
              </a:lnSpc>
            </a:pPr>
            <a:r>
              <a:rPr lang="en-AU" altLang="zh-CN" sz="2800" dirty="0"/>
              <a:t>which is usually superficially attractive</a:t>
            </a:r>
            <a:endParaRPr lang="en-AU" altLang="zh-CN" sz="2800" dirty="0"/>
          </a:p>
          <a:p>
            <a:pPr lvl="1">
              <a:lnSpc>
                <a:spcPct val="90000"/>
              </a:lnSpc>
            </a:pPr>
            <a:r>
              <a:rPr lang="en-AU" altLang="zh-CN" sz="2400" dirty="0" err="1"/>
              <a:t>eg</a:t>
            </a:r>
            <a:r>
              <a:rPr lang="en-AU" altLang="zh-CN" sz="2400" dirty="0"/>
              <a:t> game, s/w upgrade </a:t>
            </a:r>
            <a:r>
              <a:rPr lang="en-AU" altLang="zh-CN" sz="2400" dirty="0" err="1"/>
              <a:t>etc</a:t>
            </a:r>
            <a:r>
              <a:rPr lang="en-AU" altLang="zh-CN" sz="2400" dirty="0"/>
              <a:t> </a:t>
            </a:r>
            <a:endParaRPr lang="en-AU" altLang="zh-CN" sz="2400" dirty="0"/>
          </a:p>
          <a:p>
            <a:pPr>
              <a:lnSpc>
                <a:spcPct val="90000"/>
              </a:lnSpc>
            </a:pPr>
            <a:r>
              <a:rPr lang="en-AU" altLang="zh-CN" sz="2800" dirty="0"/>
              <a:t>when run performs some additional tasks</a:t>
            </a:r>
            <a:endParaRPr lang="en-AU" altLang="zh-CN" sz="2800" dirty="0"/>
          </a:p>
          <a:p>
            <a:pPr lvl="1">
              <a:lnSpc>
                <a:spcPct val="90000"/>
              </a:lnSpc>
            </a:pPr>
            <a:r>
              <a:rPr lang="en-US" altLang="zh-CN" sz="2400" dirty="0"/>
              <a:t>allows attacker to indirectly gain access they do not have directly</a:t>
            </a:r>
            <a:endParaRPr lang="en-AU" altLang="zh-CN" sz="2400" dirty="0"/>
          </a:p>
          <a:p>
            <a:pPr>
              <a:lnSpc>
                <a:spcPct val="90000"/>
              </a:lnSpc>
            </a:pPr>
            <a:r>
              <a:rPr lang="en-AU" altLang="zh-CN" sz="2800" dirty="0"/>
              <a:t>often used to propagate a virus/worm or install a backdoor</a:t>
            </a:r>
            <a:endParaRPr lang="en-AU" altLang="zh-CN" sz="2800" dirty="0"/>
          </a:p>
          <a:p>
            <a:pPr>
              <a:lnSpc>
                <a:spcPct val="90000"/>
              </a:lnSpc>
            </a:pPr>
            <a:r>
              <a:rPr lang="en-US" altLang="zh-CN" sz="2800" dirty="0"/>
              <a:t>or simply to destroy </a:t>
            </a:r>
            <a:r>
              <a:rPr lang="en-US" altLang="zh-CN" sz="2800" dirty="0" smtClean="0"/>
              <a:t>data</a:t>
            </a:r>
            <a:endParaRPr lang="en-AU" altLang="zh-CN" sz="2800" dirty="0"/>
          </a:p>
        </p:txBody>
      </p:sp>
      <p:sp>
        <p:nvSpPr>
          <p:cNvPr id="4" name="日期占位符 3"/>
          <p:cNvSpPr>
            <a:spLocks noGrp="1"/>
          </p:cNvSpPr>
          <p:nvPr>
            <p:ph type="dt" sz="half" idx="10"/>
          </p:nvPr>
        </p:nvSpPr>
        <p:spPr/>
        <p:txBody>
          <a:bodyPr/>
          <a:lstStyle/>
          <a:p>
            <a:pPr>
              <a:defRPr/>
            </a:pPr>
            <a:fld id="{1C1C3BDF-10BD-4A9D-A7CC-2E5C77B39BDC}" type="datetime1">
              <a:rPr lang="en-US" smtClean="0"/>
            </a:fld>
            <a:endParaRPr lang="en-GB"/>
          </a:p>
        </p:txBody>
      </p:sp>
      <p:sp>
        <p:nvSpPr>
          <p:cNvPr id="5" name="页脚占位符 4"/>
          <p:cNvSpPr>
            <a:spLocks noGrp="1"/>
          </p:cNvSpPr>
          <p:nvPr>
            <p:ph type="ftr" sz="quarter" idx="11"/>
          </p:nvPr>
        </p:nvSpPr>
        <p:spPr/>
        <p:txBody>
          <a:bodyPr/>
          <a:lstStyle/>
          <a:p>
            <a:pPr>
              <a:defRPr/>
            </a:pPr>
            <a:r>
              <a:rPr lang="en-GB" smtClean="0"/>
              <a:t>Malware</a:t>
            </a:r>
            <a:endParaRPr lang="en-GB"/>
          </a:p>
        </p:txBody>
      </p:sp>
      <p:sp>
        <p:nvSpPr>
          <p:cNvPr id="6" name="灯片编号占位符 5"/>
          <p:cNvSpPr>
            <a:spLocks noGrp="1"/>
          </p:cNvSpPr>
          <p:nvPr>
            <p:ph type="sldNum" sz="quarter" idx="12"/>
          </p:nvPr>
        </p:nvSpPr>
        <p:spPr/>
        <p:txBody>
          <a:bodyPr/>
          <a:lstStyle/>
          <a:p>
            <a:pPr>
              <a:defRPr/>
            </a:pPr>
            <a:fld id="{1E25D450-CBAE-4C9E-B729-4C49A504476F}" type="slidenum">
              <a:rPr lang="en-GB" smtClean="0"/>
            </a:fld>
            <a:endParaRPr lang="en-GB"/>
          </a:p>
        </p:txBody>
      </p:sp>
      <p:pic>
        <p:nvPicPr>
          <p:cNvPr id="7" name="Picture 11" descr="Killing Brain Tumors from Within: A ‘Trojan Horse’ Approach"/>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29200" y="4217324"/>
            <a:ext cx="3505200" cy="24702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
          <p:cNvSpPr>
            <a:spLocks noGrp="1" noChangeArrowheads="1"/>
          </p:cNvSpPr>
          <p:nvPr>
            <p:ph type="title"/>
          </p:nvPr>
        </p:nvSpPr>
        <p:spPr/>
        <p:txBody>
          <a:bodyPr/>
          <a:lstStyle/>
          <a:p>
            <a:pPr eaLnBrk="1" hangingPunct="1"/>
            <a:r>
              <a:rPr lang="en-US" altLang="zh-CN" dirty="0" smtClean="0">
                <a:solidFill>
                  <a:srgbClr val="FF0000"/>
                </a:solidFill>
                <a:ea typeface="宋体" panose="02010600030101010101" pitchFamily="2" charset="-122"/>
              </a:rPr>
              <a:t>Rootkits</a:t>
            </a:r>
            <a:endParaRPr lang="en-US" altLang="zh-CN" dirty="0" smtClean="0">
              <a:solidFill>
                <a:srgbClr val="FF0000"/>
              </a:solidFill>
              <a:ea typeface="宋体" panose="02010600030101010101" pitchFamily="2" charset="-122"/>
            </a:endParaRPr>
          </a:p>
        </p:txBody>
      </p:sp>
      <p:sp>
        <p:nvSpPr>
          <p:cNvPr id="54275" name="Rectangle 2"/>
          <p:cNvSpPr>
            <a:spLocks noGrp="1" noChangeArrowheads="1"/>
          </p:cNvSpPr>
          <p:nvPr>
            <p:ph type="body" idx="1"/>
          </p:nvPr>
        </p:nvSpPr>
        <p:spPr>
          <a:xfrm>
            <a:off x="525016" y="1371600"/>
            <a:ext cx="8223448" cy="2128838"/>
          </a:xfrm>
        </p:spPr>
        <p:txBody>
          <a:bodyPr>
            <a:normAutofit lnSpcReduction="10000"/>
          </a:bodyPr>
          <a:lstStyle/>
          <a:p>
            <a:pPr eaLnBrk="1" hangingPunct="1"/>
            <a:r>
              <a:rPr lang="en-US" altLang="zh-CN" dirty="0" smtClean="0">
                <a:ea typeface="宋体" panose="02010600030101010101" pitchFamily="2" charset="-122"/>
              </a:rPr>
              <a:t>A rootkit is a component that uses stealth to maintain a persistent and undetectable presence on the machine.</a:t>
            </a:r>
            <a:endParaRPr lang="en-US" altLang="zh-CN" dirty="0" smtClean="0">
              <a:ea typeface="宋体" panose="02010600030101010101" pitchFamily="2" charset="-122"/>
            </a:endParaRPr>
          </a:p>
          <a:p>
            <a:pPr marL="0" indent="0" algn="r" eaLnBrk="1" hangingPunct="1">
              <a:buNone/>
            </a:pPr>
            <a:r>
              <a:rPr lang="en-US" altLang="zh-CN" dirty="0" smtClean="0">
                <a:ea typeface="宋体" panose="02010600030101010101" pitchFamily="2" charset="-122"/>
              </a:rPr>
              <a:t>---Symantec</a:t>
            </a:r>
            <a:endParaRPr lang="en-US" altLang="zh-CN" dirty="0" smtClean="0">
              <a:ea typeface="宋体" panose="02010600030101010101" pitchFamily="2" charset="-122"/>
            </a:endParaRPr>
          </a:p>
        </p:txBody>
      </p:sp>
      <p:pic>
        <p:nvPicPr>
          <p:cNvPr id="54277"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7584" y="2996952"/>
            <a:ext cx="3960440" cy="2930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6632" y="1160388"/>
            <a:ext cx="8229600" cy="1143000"/>
          </a:xfrm>
        </p:spPr>
        <p:txBody>
          <a:bodyPr/>
          <a:lstStyle/>
          <a:p>
            <a:r>
              <a:rPr lang="en-US" altLang="zh-CN" dirty="0" smtClean="0">
                <a:solidFill>
                  <a:srgbClr val="FF0000"/>
                </a:solidFill>
              </a:rPr>
              <a:t>Botnets</a:t>
            </a:r>
            <a:endParaRPr lang="zh-CN" altLang="en-US" dirty="0">
              <a:solidFill>
                <a:srgbClr val="FF0000"/>
              </a:solidFill>
            </a:endParaRPr>
          </a:p>
        </p:txBody>
      </p:sp>
      <p:sp>
        <p:nvSpPr>
          <p:cNvPr id="3" name="内容占位符 2"/>
          <p:cNvSpPr>
            <a:spLocks noGrp="1"/>
          </p:cNvSpPr>
          <p:nvPr>
            <p:ph idx="1"/>
          </p:nvPr>
        </p:nvSpPr>
        <p:spPr>
          <a:xfrm>
            <a:off x="323528" y="2022377"/>
            <a:ext cx="8229600" cy="3744416"/>
          </a:xfrm>
        </p:spPr>
        <p:txBody>
          <a:bodyPr>
            <a:normAutofit/>
          </a:bodyPr>
          <a:lstStyle/>
          <a:p>
            <a:endParaRPr lang="zh-CN" altLang="en-US" dirty="0"/>
          </a:p>
          <a:p>
            <a:r>
              <a:rPr lang="en-US" altLang="zh-CN" dirty="0" smtClean="0">
                <a:solidFill>
                  <a:schemeClr val="accent6"/>
                </a:solidFill>
              </a:rPr>
              <a:t>Botnets</a:t>
            </a:r>
            <a:r>
              <a:rPr lang="en-US" altLang="zh-CN" dirty="0" smtClean="0"/>
              <a:t> are such networks that control vast networks of compromised computers, using them as nodes in a spam operation or stealing information from their owners.</a:t>
            </a:r>
            <a:endParaRPr lang="en-US" altLang="zh-CN" dirty="0" smtClean="0"/>
          </a:p>
          <a:p>
            <a:r>
              <a:rPr lang="en-US" altLang="zh-CN" dirty="0" smtClean="0"/>
              <a:t>Bot herder is the owner who centrally controlled the botnets.</a:t>
            </a:r>
            <a:endParaRPr lang="en-US" altLang="zh-CN" dirty="0"/>
          </a:p>
          <a:p>
            <a:endParaRPr lang="zh-CN" altLang="en-US" dirty="0"/>
          </a:p>
        </p:txBody>
      </p:sp>
      <p:pic>
        <p:nvPicPr>
          <p:cNvPr id="2050" name="Picture 2" descr="C:\Users\Lenovo-03\Desktop\zombie-pc-400x285.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70147" y="-44061"/>
            <a:ext cx="3335107" cy="23762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My Documents\My Pictures\computer_surfing_md_clr.gif">
            <a:hlinkClick r:id="rId2" action="ppaction://hlinksldjump"/>
          </p:cNvPr>
          <p:cNvPicPr>
            <a:picLocks noChangeAspect="1" noChangeArrowheads="1" noCrop="1"/>
          </p:cNvPicPr>
          <p:nvPr/>
        </p:nvPicPr>
        <p:blipFill>
          <a:blip r:embed="rId3"/>
          <a:srcRect/>
          <a:stretch>
            <a:fillRect/>
          </a:stretch>
        </p:blipFill>
        <p:spPr bwMode="auto">
          <a:xfrm>
            <a:off x="129208" y="-119552"/>
            <a:ext cx="1706488" cy="13632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229600" cy="1143000"/>
          </a:xfrm>
        </p:spPr>
        <p:txBody>
          <a:bodyPr/>
          <a:lstStyle/>
          <a:p>
            <a:r>
              <a:rPr lang="en-US" dirty="0" smtClean="0">
                <a:solidFill>
                  <a:srgbClr val="FF0000"/>
                </a:solidFill>
              </a:rPr>
              <a:t>Malware Zombies</a:t>
            </a:r>
            <a:endParaRPr lang="en-US" dirty="0">
              <a:solidFill>
                <a:srgbClr val="FF0000"/>
              </a:solidFill>
            </a:endParaRPr>
          </a:p>
        </p:txBody>
      </p:sp>
      <p:sp>
        <p:nvSpPr>
          <p:cNvPr id="3" name="Content Placeholder 2"/>
          <p:cNvSpPr>
            <a:spLocks noGrp="1"/>
          </p:cNvSpPr>
          <p:nvPr>
            <p:ph sz="half" idx="1"/>
          </p:nvPr>
        </p:nvSpPr>
        <p:spPr>
          <a:xfrm>
            <a:off x="381000" y="1143000"/>
            <a:ext cx="8534400" cy="1371600"/>
          </a:xfrm>
        </p:spPr>
        <p:txBody>
          <a:bodyPr/>
          <a:lstStyle/>
          <a:p>
            <a:r>
              <a:rPr lang="en-US" dirty="0" smtClean="0"/>
              <a:t>Malware can turn a computer in to a </a:t>
            </a:r>
            <a:r>
              <a:rPr lang="en-US" b="1" dirty="0" smtClean="0"/>
              <a:t>zombie</a:t>
            </a:r>
            <a:r>
              <a:rPr lang="en-US" dirty="0" smtClean="0"/>
              <a:t>, which is a machine that is controlled externally to perform malicious attacks, usually as a part of a </a:t>
            </a:r>
            <a:r>
              <a:rPr lang="en-US" b="1" dirty="0" smtClean="0"/>
              <a:t>botnet</a:t>
            </a:r>
            <a:r>
              <a:rPr lang="en-US" dirty="0" smtClean="0"/>
              <a:t>.</a:t>
            </a:r>
            <a:endParaRPr lang="en-US" dirty="0"/>
          </a:p>
        </p:txBody>
      </p:sp>
      <p:sp>
        <p:nvSpPr>
          <p:cNvPr id="5" name="Date Placeholder 4"/>
          <p:cNvSpPr>
            <a:spLocks noGrp="1"/>
          </p:cNvSpPr>
          <p:nvPr>
            <p:ph type="dt" sz="half" idx="10"/>
          </p:nvPr>
        </p:nvSpPr>
        <p:spPr/>
        <p:txBody>
          <a:bodyPr/>
          <a:lstStyle/>
          <a:p>
            <a:pPr>
              <a:defRPr/>
            </a:pPr>
            <a:fld id="{5EAC4B48-4973-4EAB-B320-B931B3B36DE0}" type="datetime1">
              <a:rPr lang="en-US" smtClean="0"/>
            </a:fld>
            <a:endParaRPr lang="en-GB"/>
          </a:p>
        </p:txBody>
      </p:sp>
      <p:sp>
        <p:nvSpPr>
          <p:cNvPr id="7" name="Slide Number Placeholder 6"/>
          <p:cNvSpPr>
            <a:spLocks noGrp="1"/>
          </p:cNvSpPr>
          <p:nvPr>
            <p:ph type="sldNum" sz="quarter" idx="12"/>
          </p:nvPr>
        </p:nvSpPr>
        <p:spPr/>
        <p:txBody>
          <a:bodyPr/>
          <a:lstStyle/>
          <a:p>
            <a:pPr>
              <a:defRPr/>
            </a:pPr>
            <a:fld id="{62F1C269-EBD0-45B9-839F-44E5ABEB7BB0}" type="slidenum">
              <a:rPr lang="en-GB" smtClean="0"/>
            </a:fld>
            <a:endParaRPr lang="en-GB"/>
          </a:p>
        </p:txBody>
      </p:sp>
      <p:grpSp>
        <p:nvGrpSpPr>
          <p:cNvPr id="46" name="Group 45"/>
          <p:cNvGrpSpPr/>
          <p:nvPr/>
        </p:nvGrpSpPr>
        <p:grpSpPr>
          <a:xfrm>
            <a:off x="1371600" y="2420888"/>
            <a:ext cx="6019800" cy="4376450"/>
            <a:chOff x="228600" y="-151903"/>
            <a:chExt cx="7802880" cy="7094048"/>
          </a:xfrm>
        </p:grpSpPr>
        <p:pic>
          <p:nvPicPr>
            <p:cNvPr id="8" name="Picture 7" descr="05-20a.tif"/>
            <p:cNvPicPr>
              <a:picLocks noChangeAspect="1"/>
            </p:cNvPicPr>
            <p:nvPr/>
          </p:nvPicPr>
          <p:blipFill>
            <a:blip r:embed="rId1" cstate="print"/>
            <a:stretch>
              <a:fillRect/>
            </a:stretch>
          </p:blipFill>
          <p:spPr>
            <a:xfrm>
              <a:off x="1143000" y="3429000"/>
              <a:ext cx="487680" cy="914400"/>
            </a:xfrm>
            <a:prstGeom prst="rect">
              <a:avLst/>
            </a:prstGeom>
          </p:spPr>
        </p:pic>
        <p:pic>
          <p:nvPicPr>
            <p:cNvPr id="9" name="Picture 8" descr="05-20a.tif"/>
            <p:cNvPicPr>
              <a:picLocks noChangeAspect="1"/>
            </p:cNvPicPr>
            <p:nvPr/>
          </p:nvPicPr>
          <p:blipFill>
            <a:blip r:embed="rId1" cstate="print"/>
            <a:stretch>
              <a:fillRect/>
            </a:stretch>
          </p:blipFill>
          <p:spPr>
            <a:xfrm>
              <a:off x="1828800" y="3429000"/>
              <a:ext cx="487680" cy="914400"/>
            </a:xfrm>
            <a:prstGeom prst="rect">
              <a:avLst/>
            </a:prstGeom>
          </p:spPr>
        </p:pic>
        <p:pic>
          <p:nvPicPr>
            <p:cNvPr id="10" name="Picture 9" descr="05-20a.tif"/>
            <p:cNvPicPr>
              <a:picLocks noChangeAspect="1"/>
            </p:cNvPicPr>
            <p:nvPr/>
          </p:nvPicPr>
          <p:blipFill>
            <a:blip r:embed="rId1" cstate="print"/>
            <a:stretch>
              <a:fillRect/>
            </a:stretch>
          </p:blipFill>
          <p:spPr>
            <a:xfrm>
              <a:off x="2514600" y="3429000"/>
              <a:ext cx="487680" cy="914400"/>
            </a:xfrm>
            <a:prstGeom prst="rect">
              <a:avLst/>
            </a:prstGeom>
          </p:spPr>
        </p:pic>
        <p:pic>
          <p:nvPicPr>
            <p:cNvPr id="11" name="Picture 10" descr="05-20a.tif"/>
            <p:cNvPicPr>
              <a:picLocks noChangeAspect="1"/>
            </p:cNvPicPr>
            <p:nvPr/>
          </p:nvPicPr>
          <p:blipFill>
            <a:blip r:embed="rId1" cstate="print"/>
            <a:stretch>
              <a:fillRect/>
            </a:stretch>
          </p:blipFill>
          <p:spPr>
            <a:xfrm>
              <a:off x="3276600" y="3429000"/>
              <a:ext cx="487680" cy="914400"/>
            </a:xfrm>
            <a:prstGeom prst="rect">
              <a:avLst/>
            </a:prstGeom>
          </p:spPr>
        </p:pic>
        <p:pic>
          <p:nvPicPr>
            <p:cNvPr id="12" name="Picture 11" descr="05-20a.tif"/>
            <p:cNvPicPr>
              <a:picLocks noChangeAspect="1"/>
            </p:cNvPicPr>
            <p:nvPr/>
          </p:nvPicPr>
          <p:blipFill>
            <a:blip r:embed="rId1" cstate="print"/>
            <a:stretch>
              <a:fillRect/>
            </a:stretch>
          </p:blipFill>
          <p:spPr>
            <a:xfrm>
              <a:off x="3962400" y="3429000"/>
              <a:ext cx="487680" cy="914400"/>
            </a:xfrm>
            <a:prstGeom prst="rect">
              <a:avLst/>
            </a:prstGeom>
          </p:spPr>
        </p:pic>
        <p:pic>
          <p:nvPicPr>
            <p:cNvPr id="13" name="Picture 12" descr="05-20a.tif"/>
            <p:cNvPicPr>
              <a:picLocks noChangeAspect="1"/>
            </p:cNvPicPr>
            <p:nvPr/>
          </p:nvPicPr>
          <p:blipFill>
            <a:blip r:embed="rId1" cstate="print"/>
            <a:stretch>
              <a:fillRect/>
            </a:stretch>
          </p:blipFill>
          <p:spPr>
            <a:xfrm>
              <a:off x="4648200" y="3429000"/>
              <a:ext cx="487680" cy="914400"/>
            </a:xfrm>
            <a:prstGeom prst="rect">
              <a:avLst/>
            </a:prstGeom>
          </p:spPr>
        </p:pic>
        <p:pic>
          <p:nvPicPr>
            <p:cNvPr id="14" name="Picture 13" descr="05-20a.tif"/>
            <p:cNvPicPr>
              <a:picLocks noChangeAspect="1"/>
            </p:cNvPicPr>
            <p:nvPr/>
          </p:nvPicPr>
          <p:blipFill>
            <a:blip r:embed="rId1" cstate="print"/>
            <a:stretch>
              <a:fillRect/>
            </a:stretch>
          </p:blipFill>
          <p:spPr>
            <a:xfrm>
              <a:off x="5410200" y="3429000"/>
              <a:ext cx="487680" cy="914400"/>
            </a:xfrm>
            <a:prstGeom prst="rect">
              <a:avLst/>
            </a:prstGeom>
          </p:spPr>
        </p:pic>
        <p:pic>
          <p:nvPicPr>
            <p:cNvPr id="15" name="Picture 14" descr="05-20a.tif"/>
            <p:cNvPicPr>
              <a:picLocks noChangeAspect="1"/>
            </p:cNvPicPr>
            <p:nvPr/>
          </p:nvPicPr>
          <p:blipFill>
            <a:blip r:embed="rId1" cstate="print"/>
            <a:stretch>
              <a:fillRect/>
            </a:stretch>
          </p:blipFill>
          <p:spPr>
            <a:xfrm>
              <a:off x="6096000" y="3429000"/>
              <a:ext cx="487680" cy="914400"/>
            </a:xfrm>
            <a:prstGeom prst="rect">
              <a:avLst/>
            </a:prstGeom>
          </p:spPr>
        </p:pic>
        <p:pic>
          <p:nvPicPr>
            <p:cNvPr id="16" name="Picture 15" descr="05-20a.tif"/>
            <p:cNvPicPr>
              <a:picLocks noChangeAspect="1"/>
            </p:cNvPicPr>
            <p:nvPr/>
          </p:nvPicPr>
          <p:blipFill>
            <a:blip r:embed="rId1" cstate="print"/>
            <a:stretch>
              <a:fillRect/>
            </a:stretch>
          </p:blipFill>
          <p:spPr>
            <a:xfrm>
              <a:off x="6858000" y="3429000"/>
              <a:ext cx="487680" cy="914400"/>
            </a:xfrm>
            <a:prstGeom prst="rect">
              <a:avLst/>
            </a:prstGeom>
          </p:spPr>
        </p:pic>
        <p:pic>
          <p:nvPicPr>
            <p:cNvPr id="17" name="Picture 16" descr="05-20a.tif"/>
            <p:cNvPicPr>
              <a:picLocks noChangeAspect="1"/>
            </p:cNvPicPr>
            <p:nvPr/>
          </p:nvPicPr>
          <p:blipFill>
            <a:blip r:embed="rId1" cstate="print"/>
            <a:stretch>
              <a:fillRect/>
            </a:stretch>
          </p:blipFill>
          <p:spPr>
            <a:xfrm>
              <a:off x="7543800" y="3429000"/>
              <a:ext cx="487680" cy="914400"/>
            </a:xfrm>
            <a:prstGeom prst="rect">
              <a:avLst/>
            </a:prstGeom>
          </p:spPr>
        </p:pic>
        <p:sp>
          <p:nvSpPr>
            <p:cNvPr id="18" name="TextBox 17"/>
            <p:cNvSpPr txBox="1"/>
            <p:nvPr/>
          </p:nvSpPr>
          <p:spPr>
            <a:xfrm>
              <a:off x="3048000" y="-151903"/>
              <a:ext cx="3098524" cy="498894"/>
            </a:xfrm>
            <a:prstGeom prst="rect">
              <a:avLst/>
            </a:prstGeom>
            <a:noFill/>
          </p:spPr>
          <p:txBody>
            <a:bodyPr wrap="none" rtlCol="0">
              <a:spAutoFit/>
            </a:bodyPr>
            <a:lstStyle/>
            <a:p>
              <a:r>
                <a:rPr lang="en-US" sz="1400" dirty="0" smtClean="0">
                  <a:solidFill>
                    <a:schemeClr val="tx1"/>
                  </a:solidFill>
                </a:rPr>
                <a:t>Botnet Controller (</a:t>
              </a:r>
              <a:r>
                <a:rPr lang="en-US" sz="1400" dirty="0" smtClean="0"/>
                <a:t>B</a:t>
              </a:r>
              <a:r>
                <a:rPr lang="en-US" altLang="zh-CN" sz="1400" dirty="0" smtClean="0"/>
                <a:t>ot herder</a:t>
              </a:r>
              <a:r>
                <a:rPr lang="en-US" sz="1400" dirty="0" smtClean="0">
                  <a:solidFill>
                    <a:schemeClr val="tx1"/>
                  </a:solidFill>
                </a:rPr>
                <a:t>)</a:t>
              </a:r>
              <a:endParaRPr lang="en-US" sz="1400" dirty="0">
                <a:solidFill>
                  <a:schemeClr val="tx1"/>
                </a:solidFill>
              </a:endParaRPr>
            </a:p>
          </p:txBody>
        </p:sp>
        <p:sp>
          <p:nvSpPr>
            <p:cNvPr id="19" name="TextBox 18"/>
            <p:cNvSpPr txBox="1"/>
            <p:nvPr/>
          </p:nvSpPr>
          <p:spPr>
            <a:xfrm>
              <a:off x="4038599" y="6488670"/>
              <a:ext cx="868860" cy="453475"/>
            </a:xfrm>
            <a:prstGeom prst="rect">
              <a:avLst/>
            </a:prstGeom>
            <a:noFill/>
          </p:spPr>
          <p:txBody>
            <a:bodyPr wrap="none" rtlCol="0">
              <a:spAutoFit/>
            </a:bodyPr>
            <a:lstStyle/>
            <a:p>
              <a:r>
                <a:rPr lang="en-US" sz="1400" dirty="0" smtClean="0">
                  <a:solidFill>
                    <a:schemeClr val="tx1"/>
                  </a:solidFill>
                </a:rPr>
                <a:t>Victim</a:t>
              </a:r>
              <a:endParaRPr lang="en-US" sz="1400" dirty="0">
                <a:solidFill>
                  <a:schemeClr val="tx1"/>
                </a:solidFill>
              </a:endParaRPr>
            </a:p>
          </p:txBody>
        </p:sp>
        <p:sp>
          <p:nvSpPr>
            <p:cNvPr id="20" name="TextBox 19"/>
            <p:cNvSpPr txBox="1"/>
            <p:nvPr/>
          </p:nvSpPr>
          <p:spPr>
            <a:xfrm>
              <a:off x="228600" y="3741737"/>
              <a:ext cx="974912" cy="453475"/>
            </a:xfrm>
            <a:prstGeom prst="rect">
              <a:avLst/>
            </a:prstGeom>
            <a:noFill/>
          </p:spPr>
          <p:txBody>
            <a:bodyPr wrap="none" rtlCol="0">
              <a:spAutoFit/>
            </a:bodyPr>
            <a:lstStyle/>
            <a:p>
              <a:r>
                <a:rPr lang="en-US" sz="1400" dirty="0" err="1" smtClean="0">
                  <a:solidFill>
                    <a:schemeClr val="tx1"/>
                  </a:solidFill>
                </a:rPr>
                <a:t>Botnet</a:t>
              </a:r>
              <a:r>
                <a:rPr lang="en-US" sz="1400" dirty="0" smtClean="0">
                  <a:solidFill>
                    <a:schemeClr val="tx1"/>
                  </a:solidFill>
                </a:rPr>
                <a:t>:</a:t>
              </a:r>
              <a:endParaRPr lang="en-US" sz="1400" dirty="0">
                <a:solidFill>
                  <a:schemeClr val="tx1"/>
                </a:solidFill>
              </a:endParaRPr>
            </a:p>
          </p:txBody>
        </p:sp>
        <p:sp>
          <p:nvSpPr>
            <p:cNvPr id="21" name="Cloud 20"/>
            <p:cNvSpPr/>
            <p:nvPr/>
          </p:nvSpPr>
          <p:spPr>
            <a:xfrm>
              <a:off x="1905000" y="2522537"/>
              <a:ext cx="5257800" cy="838200"/>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Attack Commands</a:t>
              </a:r>
              <a:endParaRPr lang="en-US" sz="1400" dirty="0">
                <a:solidFill>
                  <a:schemeClr val="tx1"/>
                </a:solidFill>
              </a:endParaRPr>
            </a:p>
          </p:txBody>
        </p:sp>
        <p:sp>
          <p:nvSpPr>
            <p:cNvPr id="22" name="Down Arrow 21"/>
            <p:cNvSpPr/>
            <p:nvPr/>
          </p:nvSpPr>
          <p:spPr>
            <a:xfrm>
              <a:off x="4191000" y="2057400"/>
              <a:ext cx="457200" cy="533400"/>
            </a:xfrm>
            <a:prstGeom prst="downArrow">
              <a:avLst/>
            </a:prstGeom>
            <a:solidFill>
              <a:schemeClr val="tx1">
                <a:lumMod val="85000"/>
                <a:lumOff val="15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chemeClr val="tx1"/>
                </a:solidFill>
              </a:endParaRPr>
            </a:p>
          </p:txBody>
        </p:sp>
        <p:cxnSp>
          <p:nvCxnSpPr>
            <p:cNvPr id="23" name="Straight Arrow Connector 22"/>
            <p:cNvCxnSpPr/>
            <p:nvPr/>
          </p:nvCxnSpPr>
          <p:spPr>
            <a:xfrm rot="10800000" flipV="1">
              <a:off x="1356572" y="3124199"/>
              <a:ext cx="929429" cy="312737"/>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10800000" flipV="1">
              <a:off x="2072852" y="3200399"/>
              <a:ext cx="441749" cy="236537"/>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5400000">
              <a:off x="2762198" y="3227334"/>
              <a:ext cx="236537" cy="182669"/>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5400000">
              <a:off x="3463238" y="3242574"/>
              <a:ext cx="236537" cy="152189"/>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5400000">
              <a:off x="4126178" y="3295914"/>
              <a:ext cx="236537" cy="45509"/>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6200000" flipH="1">
              <a:off x="4751017" y="3249982"/>
              <a:ext cx="236537" cy="137371"/>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5334000" y="3124200"/>
              <a:ext cx="320251" cy="312737"/>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5943600" y="3124200"/>
              <a:ext cx="426931" cy="312737"/>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6400800" y="3048000"/>
              <a:ext cx="686011" cy="388937"/>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6781800" y="2895600"/>
              <a:ext cx="1021291" cy="541337"/>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rot="16200000" flipH="1">
              <a:off x="2011785" y="3688185"/>
              <a:ext cx="1143000" cy="245342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rot="16200000" flipH="1">
              <a:off x="2446125" y="3970125"/>
              <a:ext cx="1143000" cy="188954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rot="16200000" flipH="1">
              <a:off x="2880465" y="4252065"/>
              <a:ext cx="1143000" cy="132566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rot="16200000" flipH="1">
              <a:off x="3314805" y="4534005"/>
              <a:ext cx="1143000" cy="76178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rot="16200000" flipH="1">
              <a:off x="3721118" y="4843973"/>
              <a:ext cx="1181100" cy="17995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rot="5400000">
              <a:off x="4145386" y="4693815"/>
              <a:ext cx="1143000" cy="44217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5400000">
              <a:off x="4541626" y="4373775"/>
              <a:ext cx="1143000" cy="108225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rot="5400000">
              <a:off x="4975966" y="4091835"/>
              <a:ext cx="1143000" cy="164613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5400000">
              <a:off x="5410306" y="3809895"/>
              <a:ext cx="1143000" cy="221001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rot="5400000">
              <a:off x="5844646" y="3527955"/>
              <a:ext cx="1143000" cy="277389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3" name="Rounded Rectangle 42"/>
            <p:cNvSpPr/>
            <p:nvPr/>
          </p:nvSpPr>
          <p:spPr>
            <a:xfrm>
              <a:off x="2971800" y="4572000"/>
              <a:ext cx="2971800" cy="533400"/>
            </a:xfrm>
            <a:prstGeom prst="roundRect">
              <a:avLst/>
            </a:prstGeom>
            <a:solidFill>
              <a:srgbClr val="262626">
                <a:alpha val="6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bg1"/>
                  </a:solidFill>
                </a:rPr>
                <a:t>Attack Actions</a:t>
              </a:r>
              <a:endParaRPr lang="en-US" sz="1400" dirty="0">
                <a:solidFill>
                  <a:schemeClr val="bg1"/>
                </a:solidFill>
              </a:endParaRPr>
            </a:p>
          </p:txBody>
        </p:sp>
        <p:pic>
          <p:nvPicPr>
            <p:cNvPr id="44" name="Picture 43" descr="5-20c.tif"/>
            <p:cNvPicPr>
              <a:picLocks noChangeAspect="1"/>
            </p:cNvPicPr>
            <p:nvPr/>
          </p:nvPicPr>
          <p:blipFill>
            <a:blip r:embed="rId2" cstate="print"/>
            <a:stretch>
              <a:fillRect/>
            </a:stretch>
          </p:blipFill>
          <p:spPr>
            <a:xfrm>
              <a:off x="4087241" y="5522976"/>
              <a:ext cx="716534" cy="1030224"/>
            </a:xfrm>
            <a:prstGeom prst="rect">
              <a:avLst/>
            </a:prstGeom>
          </p:spPr>
        </p:pic>
        <p:pic>
          <p:nvPicPr>
            <p:cNvPr id="45" name="Picture 44" descr="5-20b.tif"/>
            <p:cNvPicPr>
              <a:picLocks noChangeAspect="1"/>
            </p:cNvPicPr>
            <p:nvPr/>
          </p:nvPicPr>
          <p:blipFill>
            <a:blip r:embed="rId3" cstate="print"/>
            <a:stretch>
              <a:fillRect/>
            </a:stretch>
          </p:blipFill>
          <p:spPr>
            <a:xfrm>
              <a:off x="4177145" y="304800"/>
              <a:ext cx="768096" cy="1755648"/>
            </a:xfrm>
            <a:prstGeom prst="rect">
              <a:avLst/>
            </a:prstGeom>
          </p:spPr>
        </p:pic>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3400" y="609600"/>
            <a:ext cx="7769225" cy="762000"/>
          </a:xfrm>
        </p:spPr>
        <p:txBody>
          <a:bodyPr/>
          <a:lstStyle/>
          <a:p>
            <a:endParaRPr lang="zh-CN" altLang="en-US" dirty="0"/>
          </a:p>
        </p:txBody>
      </p:sp>
      <p:sp>
        <p:nvSpPr>
          <p:cNvPr id="3" name="日期占位符 2"/>
          <p:cNvSpPr>
            <a:spLocks noGrp="1"/>
          </p:cNvSpPr>
          <p:nvPr>
            <p:ph type="dt" idx="10"/>
          </p:nvPr>
        </p:nvSpPr>
        <p:spPr/>
        <p:txBody>
          <a:bodyPr/>
          <a:lstStyle/>
          <a:p>
            <a:pPr>
              <a:defRPr/>
            </a:pPr>
            <a:fld id="{17832444-4830-4194-8C9D-367C8F47836E}" type="datetime1">
              <a:rPr lang="en-US" smtClean="0"/>
            </a:fld>
            <a:endParaRPr lang="en-GB" dirty="0"/>
          </a:p>
        </p:txBody>
      </p:sp>
      <p:sp>
        <p:nvSpPr>
          <p:cNvPr id="4" name="页脚占位符 3"/>
          <p:cNvSpPr>
            <a:spLocks noGrp="1"/>
          </p:cNvSpPr>
          <p:nvPr>
            <p:ph type="ftr" idx="11"/>
          </p:nvPr>
        </p:nvSpPr>
        <p:spPr/>
        <p:txBody>
          <a:bodyPr/>
          <a:lstStyle/>
          <a:p>
            <a:pPr>
              <a:defRPr/>
            </a:pPr>
            <a:r>
              <a:rPr lang="en-GB" dirty="0" smtClean="0"/>
              <a:t>Malware</a:t>
            </a:r>
            <a:endParaRPr lang="en-GB" dirty="0"/>
          </a:p>
        </p:txBody>
      </p:sp>
      <p:sp>
        <p:nvSpPr>
          <p:cNvPr id="5" name="灯片编号占位符 4"/>
          <p:cNvSpPr>
            <a:spLocks noGrp="1"/>
          </p:cNvSpPr>
          <p:nvPr>
            <p:ph type="sldNum" idx="12"/>
          </p:nvPr>
        </p:nvSpPr>
        <p:spPr/>
        <p:txBody>
          <a:bodyPr/>
          <a:lstStyle/>
          <a:p>
            <a:pPr>
              <a:defRPr/>
            </a:pPr>
            <a:fld id="{6CBD83E5-80DB-40C3-9D21-E0017198AFE8}" type="slidenum">
              <a:rPr lang="en-GB" smtClean="0"/>
            </a:fld>
            <a:endParaRPr lang="en-GB" dirty="0"/>
          </a:p>
        </p:txBody>
      </p:sp>
      <p:pic>
        <p:nvPicPr>
          <p:cNvPr id="92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2400" y="6096"/>
            <a:ext cx="6324600" cy="439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 y="3196780"/>
            <a:ext cx="5036271" cy="328383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304800"/>
            <a:ext cx="2634639" cy="3360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4">
            <a:extLst>
              <a:ext uri="{BEBA8EAE-BF5A-486C-A8C5-ECC9F3942E4B}">
                <a14:imgProps xmlns:a14="http://schemas.microsoft.com/office/drawing/2010/main">
                  <a14:imgLayer r:embed="rId5">
                    <a14:imgEffect>
                      <a14:saturation sat="200000"/>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060655" y="2459387"/>
            <a:ext cx="4083345" cy="4246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5943600" y="3196780"/>
            <a:ext cx="2634639" cy="3084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动作按钮: 前进或下一项 6">
            <a:hlinkClick r:id="rId6" action="ppaction://hlinkfile" highlightClick="1"/>
          </p:cNvPr>
          <p:cNvSpPr/>
          <p:nvPr/>
        </p:nvSpPr>
        <p:spPr>
          <a:xfrm>
            <a:off x="8459706" y="5844117"/>
            <a:ext cx="533400" cy="41910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28719"/>
            <a:ext cx="8229600" cy="1143000"/>
          </a:xfrm>
        </p:spPr>
        <p:txBody>
          <a:bodyPr/>
          <a:lstStyle/>
          <a:p>
            <a:r>
              <a:rPr lang="en-US" altLang="zh-CN" dirty="0" smtClean="0">
                <a:solidFill>
                  <a:srgbClr val="FF0000"/>
                </a:solidFill>
              </a:rPr>
              <a:t>Privacy-Invasive Software</a:t>
            </a:r>
            <a:endParaRPr lang="zh-CN" altLang="en-US" dirty="0">
              <a:solidFill>
                <a:srgbClr val="FF0000"/>
              </a:solidFill>
            </a:endParaRPr>
          </a:p>
        </p:txBody>
      </p:sp>
      <p:sp>
        <p:nvSpPr>
          <p:cNvPr id="3" name="内容占位符 2"/>
          <p:cNvSpPr>
            <a:spLocks noGrp="1"/>
          </p:cNvSpPr>
          <p:nvPr>
            <p:ph sz="half" idx="1"/>
          </p:nvPr>
        </p:nvSpPr>
        <p:spPr>
          <a:xfrm>
            <a:off x="395536" y="980728"/>
            <a:ext cx="7931224" cy="4785395"/>
          </a:xfrm>
        </p:spPr>
        <p:txBody>
          <a:bodyPr/>
          <a:lstStyle/>
          <a:p>
            <a:r>
              <a:rPr lang="en-US" altLang="zh-CN" dirty="0" smtClean="0"/>
              <a:t>Privacy-Invasive Software -another category of malware.</a:t>
            </a:r>
            <a:endParaRPr lang="en-US" altLang="zh-CN" dirty="0" smtClean="0"/>
          </a:p>
          <a:p>
            <a:r>
              <a:rPr lang="en-US" altLang="zh-CN" dirty="0" smtClean="0"/>
              <a:t>Aim: user’s privacy or information that a user considers sensitive or valuable</a:t>
            </a:r>
            <a:endParaRPr lang="en-US" altLang="zh-CN" dirty="0" smtClean="0"/>
          </a:p>
          <a:p>
            <a:r>
              <a:rPr lang="en-US" altLang="zh-CN" dirty="0" smtClean="0"/>
              <a:t>The intent behind privacy-invasive software is usually commercial, rarely merely for the sake of curiosity or vandalism.</a:t>
            </a:r>
            <a:endParaRPr lang="en-US" altLang="zh-CN" dirty="0" smtClean="0"/>
          </a:p>
          <a:p>
            <a:r>
              <a:rPr lang="en-US" altLang="zh-CN" dirty="0" smtClean="0"/>
              <a:t>Two forms of privacy-invasive software:</a:t>
            </a:r>
            <a:endParaRPr lang="en-US" altLang="zh-CN" dirty="0" smtClean="0"/>
          </a:p>
          <a:p>
            <a:pPr marL="0" indent="0">
              <a:buNone/>
            </a:pPr>
            <a:r>
              <a:rPr lang="en-US" altLang="zh-CN" dirty="0"/>
              <a:t> </a:t>
            </a:r>
            <a:r>
              <a:rPr lang="en-US" altLang="zh-CN" dirty="0" smtClean="0"/>
              <a:t>      - Adware </a:t>
            </a:r>
            <a:endParaRPr lang="en-US" altLang="zh-CN" dirty="0" smtClean="0"/>
          </a:p>
          <a:p>
            <a:pPr marL="0" indent="0">
              <a:buNone/>
            </a:pPr>
            <a:r>
              <a:rPr lang="en-US" altLang="zh-CN" dirty="0"/>
              <a:t> </a:t>
            </a:r>
            <a:r>
              <a:rPr lang="en-US" altLang="zh-CN" dirty="0" smtClean="0"/>
              <a:t>      - Spyware</a:t>
            </a:r>
            <a:endParaRPr lang="en-US" altLang="zh-CN" dirty="0" smtClean="0"/>
          </a:p>
          <a:p>
            <a:pPr marL="0" indent="0">
              <a:buNone/>
            </a:pPr>
            <a:endParaRPr lang="zh-CN" alt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
          <p:cNvSpPr>
            <a:spLocks noGrp="1" noChangeArrowheads="1"/>
          </p:cNvSpPr>
          <p:nvPr>
            <p:ph type="title"/>
          </p:nvPr>
        </p:nvSpPr>
        <p:spPr/>
        <p:txBody>
          <a:bodyPr/>
          <a:lstStyle/>
          <a:p>
            <a:pPr eaLnBrk="1" hangingPunct="1"/>
            <a:r>
              <a:rPr lang="en-US" altLang="zh-CN" dirty="0" smtClean="0">
                <a:solidFill>
                  <a:srgbClr val="FF0000"/>
                </a:solidFill>
                <a:ea typeface="宋体" panose="02010600030101010101" pitchFamily="2" charset="-122"/>
              </a:rPr>
              <a:t>Adware</a:t>
            </a:r>
            <a:endParaRPr lang="en-US" altLang="zh-CN" dirty="0" smtClean="0">
              <a:solidFill>
                <a:srgbClr val="FF0000"/>
              </a:solidFill>
              <a:ea typeface="宋体" panose="02010600030101010101" pitchFamily="2" charset="-122"/>
            </a:endParaRPr>
          </a:p>
        </p:txBody>
      </p:sp>
      <p:pic>
        <p:nvPicPr>
          <p:cNvPr id="5837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28508" y="2120677"/>
            <a:ext cx="6383146" cy="427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8372" name="矩形 3"/>
          <p:cNvSpPr>
            <a:spLocks noChangeArrowheads="1"/>
          </p:cNvSpPr>
          <p:nvPr/>
        </p:nvSpPr>
        <p:spPr bwMode="auto">
          <a:xfrm>
            <a:off x="755576" y="1170346"/>
            <a:ext cx="6011862" cy="9239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800" dirty="0">
                <a:solidFill>
                  <a:schemeClr val="bg1"/>
                </a:solidFill>
                <a:ea typeface="宋体" panose="02010600030101010101" pitchFamily="2" charset="-122"/>
              </a:rPr>
              <a:t>Adware, or advertising-supported software, is any software package which automatically plays, displays, or downloads advertisements to a computer. </a:t>
            </a:r>
            <a:endParaRPr lang="en-US" altLang="zh-CN" sz="1800" dirty="0">
              <a:solidFill>
                <a:schemeClr val="bg1"/>
              </a:solidFill>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8372"/>
                                        </p:tgtEl>
                                        <p:attrNameLst>
                                          <p:attrName>style.visibility</p:attrName>
                                        </p:attrNameLst>
                                      </p:cBhvr>
                                      <p:to>
                                        <p:strVal val="visible"/>
                                      </p:to>
                                    </p:set>
                                    <p:animEffect transition="in" filter="fade">
                                      <p:cBhvr>
                                        <p:cTn id="7" dur="500"/>
                                        <p:tgtEl>
                                          <p:spTgt spid="583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2"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type="body" sz="half" idx="1"/>
          </p:nvPr>
        </p:nvSpPr>
        <p:spPr>
          <a:xfrm>
            <a:off x="3348038" y="2420888"/>
            <a:ext cx="5184775" cy="2951163"/>
          </a:xfrm>
        </p:spPr>
        <p:txBody>
          <a:bodyPr>
            <a:normAutofit lnSpcReduction="10000"/>
          </a:bodyPr>
          <a:lstStyle/>
          <a:p>
            <a:pPr>
              <a:buFontTx/>
              <a:buNone/>
            </a:pPr>
            <a:r>
              <a:rPr lang="en-US" altLang="zh-TW" dirty="0">
                <a:solidFill>
                  <a:srgbClr val="FF3300"/>
                </a:solidFill>
                <a:latin typeface="Tahoma" panose="020B0604030504040204" pitchFamily="34" charset="0"/>
              </a:rPr>
              <a:t>  </a:t>
            </a:r>
            <a:r>
              <a:rPr lang="en-US" altLang="zh-TW" dirty="0">
                <a:latin typeface="Calligraph421 BT" pitchFamily="66" charset="0"/>
              </a:rPr>
              <a:t>Approximately </a:t>
            </a:r>
            <a:r>
              <a:rPr lang="en-US" altLang="zh-TW" dirty="0">
                <a:solidFill>
                  <a:srgbClr val="FF0000"/>
                </a:solidFill>
                <a:latin typeface="Calligraph421 BT" pitchFamily="66" charset="0"/>
              </a:rPr>
              <a:t>90% </a:t>
            </a:r>
            <a:r>
              <a:rPr lang="en-US" altLang="zh-TW" dirty="0">
                <a:latin typeface="Calligraph421 BT" pitchFamily="66" charset="0"/>
              </a:rPr>
              <a:t>of all computers worldwide that use the Internet have been -----or currently are----- infected with</a:t>
            </a:r>
            <a:r>
              <a:rPr lang="en-US" altLang="zh-TW" dirty="0">
                <a:solidFill>
                  <a:srgbClr val="FF0000"/>
                </a:solidFill>
                <a:latin typeface="Calligraph421 BT" pitchFamily="66" charset="0"/>
              </a:rPr>
              <a:t> spyware</a:t>
            </a:r>
            <a:r>
              <a:rPr lang="en-US" altLang="zh-TW" dirty="0">
                <a:latin typeface="Calligraph421 BT" pitchFamily="66" charset="0"/>
              </a:rPr>
              <a:t>.</a:t>
            </a:r>
            <a:endParaRPr lang="en-US" altLang="zh-TW" dirty="0">
              <a:latin typeface="Calligraph421 BT" pitchFamily="66" charset="0"/>
            </a:endParaRPr>
          </a:p>
        </p:txBody>
      </p:sp>
      <p:pic>
        <p:nvPicPr>
          <p:cNvPr id="37892" name="Picture 4" descr="j0182829"/>
          <p:cNvPicPr>
            <a:picLocks noGrp="1" noChangeAspect="1" noChangeArrowheads="1"/>
          </p:cNvPicPr>
          <p:nvPr>
            <p:ph sz="half" idx="2"/>
          </p:nvPr>
        </p:nvPicPr>
        <p:blipFill>
          <a:blip r:embed="rId1">
            <a:extLst>
              <a:ext uri="{28A0092B-C50C-407E-A947-70E740481C1C}">
                <a14:useLocalDpi xmlns:a14="http://schemas.microsoft.com/office/drawing/2010/main" val="0"/>
              </a:ext>
            </a:extLst>
          </a:blip>
          <a:srcRect/>
          <a:stretch>
            <a:fillRect/>
          </a:stretch>
        </p:blipFill>
        <p:spPr>
          <a:xfrm>
            <a:off x="827088" y="1355576"/>
            <a:ext cx="2408237" cy="3657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Picture 4" descr="Spyware_tit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936" y="620688"/>
            <a:ext cx="4029075" cy="8286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7892"/>
                                        </p:tgtEl>
                                        <p:attrNameLst>
                                          <p:attrName>style.visibility</p:attrName>
                                        </p:attrNameLst>
                                      </p:cBhvr>
                                      <p:to>
                                        <p:strVal val="visible"/>
                                      </p:to>
                                    </p:set>
                                    <p:anim calcmode="lin" valueType="num">
                                      <p:cBhvr>
                                        <p:cTn id="7" dur="2000" fill="hold"/>
                                        <p:tgtEl>
                                          <p:spTgt spid="37892"/>
                                        </p:tgtEl>
                                        <p:attrNameLst>
                                          <p:attrName>ppt_w</p:attrName>
                                        </p:attrNameLst>
                                      </p:cBhvr>
                                      <p:tavLst>
                                        <p:tav tm="0">
                                          <p:val>
                                            <p:fltVal val="0"/>
                                          </p:val>
                                        </p:tav>
                                        <p:tav tm="100000">
                                          <p:val>
                                            <p:strVal val="#ppt_w"/>
                                          </p:val>
                                        </p:tav>
                                      </p:tavLst>
                                    </p:anim>
                                    <p:anim calcmode="lin" valueType="num">
                                      <p:cBhvr>
                                        <p:cTn id="8" dur="2000" fill="hold"/>
                                        <p:tgtEl>
                                          <p:spTgt spid="37892"/>
                                        </p:tgtEl>
                                        <p:attrNameLst>
                                          <p:attrName>ppt_h</p:attrName>
                                        </p:attrNameLst>
                                      </p:cBhvr>
                                      <p:tavLst>
                                        <p:tav tm="0">
                                          <p:val>
                                            <p:fltVal val="0"/>
                                          </p:val>
                                        </p:tav>
                                        <p:tav tm="100000">
                                          <p:val>
                                            <p:strVal val="#ppt_h"/>
                                          </p:val>
                                        </p:tav>
                                      </p:tavLst>
                                    </p:anim>
                                    <p:animEffect transition="in" filter="fade">
                                      <p:cBhvr>
                                        <p:cTn id="9" dur="2000"/>
                                        <p:tgtEl>
                                          <p:spTgt spid="37892"/>
                                        </p:tgtEl>
                                      </p:cBhvr>
                                    </p:animEffec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37891">
                                            <p:txEl>
                                              <p:pRg st="0" end="0"/>
                                            </p:txEl>
                                          </p:spTgt>
                                        </p:tgtEl>
                                        <p:attrNameLst>
                                          <p:attrName>style.visibility</p:attrName>
                                        </p:attrNameLst>
                                      </p:cBhvr>
                                      <p:to>
                                        <p:strVal val="visible"/>
                                      </p:to>
                                    </p:set>
                                    <p:anim calcmode="discrete" valueType="clr">
                                      <p:cBhvr override="childStyle">
                                        <p:cTn id="14" dur="80"/>
                                        <p:tgtEl>
                                          <p:spTgt spid="37891">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37891">
                                            <p:txEl>
                                              <p:pRg st="0" end="0"/>
                                            </p:txEl>
                                          </p:spTgt>
                                        </p:tgtEl>
                                        <p:attrNameLst>
                                          <p:attrName>fillcolor</p:attrName>
                                        </p:attrNameLst>
                                      </p:cBhvr>
                                      <p:tavLst>
                                        <p:tav tm="0">
                                          <p:val>
                                            <p:clrVal>
                                              <a:schemeClr val="accent2"/>
                                            </p:clrVal>
                                          </p:val>
                                        </p:tav>
                                        <p:tav tm="50000">
                                          <p:val>
                                            <p:clrVal>
                                              <a:schemeClr val="hlink"/>
                                            </p:clrVal>
                                          </p:val>
                                        </p:tav>
                                      </p:tavLst>
                                    </p:anim>
                                    <p:set>
                                      <p:cBhvr>
                                        <p:cTn id="16" dur="80"/>
                                        <p:tgtEl>
                                          <p:spTgt spid="37891">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20"/>
          <p:cNvSpPr txBox="1">
            <a:spLocks noChangeArrowheads="1"/>
          </p:cNvSpPr>
          <p:nvPr/>
        </p:nvSpPr>
        <p:spPr bwMode="auto">
          <a:xfrm rot="20712412">
            <a:off x="1760083" y="3063063"/>
            <a:ext cx="2893869" cy="923330"/>
          </a:xfrm>
          <a:prstGeom prst="rect">
            <a:avLst/>
          </a:prstGeom>
          <a:noFill/>
          <a:ln w="57150">
            <a:solidFill>
              <a:schemeClr val="accent6">
                <a:lumMod val="60000"/>
                <a:lumOff val="40000"/>
              </a:schemeClr>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5400" dirty="0">
                <a:solidFill>
                  <a:schemeClr val="accent6">
                    <a:lumMod val="40000"/>
                    <a:lumOff val="60000"/>
                  </a:schemeClr>
                </a:solidFill>
              </a:rPr>
              <a:t>SPYWARE</a:t>
            </a:r>
            <a:endParaRPr lang="en-GB" sz="5400" dirty="0">
              <a:solidFill>
                <a:schemeClr val="accent6">
                  <a:lumMod val="40000"/>
                  <a:lumOff val="60000"/>
                </a:schemeClr>
              </a:solidFill>
            </a:endParaRPr>
          </a:p>
        </p:txBody>
      </p:sp>
      <p:sp>
        <p:nvSpPr>
          <p:cNvPr id="6" name="灯片编号占位符 6"/>
          <p:cNvSpPr>
            <a:spLocks noGrp="1"/>
          </p:cNvSpPr>
          <p:nvPr>
            <p:ph type="sldNum" sz="quarter" idx="12"/>
          </p:nvPr>
        </p:nvSpPr>
        <p:spPr/>
        <p:txBody>
          <a:bodyPr/>
          <a:lstStyle/>
          <a:p>
            <a:fld id="{D9F63A27-22E4-497F-9869-DDF270522E96}" type="slidenum">
              <a:rPr lang="en-US" altLang="zh-CN"/>
            </a:fld>
            <a:endParaRPr lang="en-US" altLang="zh-CN"/>
          </a:p>
        </p:txBody>
      </p:sp>
      <p:sp>
        <p:nvSpPr>
          <p:cNvPr id="61442" name="Rectangle 2"/>
          <p:cNvSpPr>
            <a:spLocks noGrp="1" noChangeArrowheads="1"/>
          </p:cNvSpPr>
          <p:nvPr>
            <p:ph type="title"/>
          </p:nvPr>
        </p:nvSpPr>
        <p:spPr>
          <a:xfrm>
            <a:off x="906831" y="-99392"/>
            <a:ext cx="8229600" cy="1143000"/>
          </a:xfrm>
        </p:spPr>
        <p:txBody>
          <a:bodyPr/>
          <a:lstStyle/>
          <a:p>
            <a:r>
              <a:rPr lang="en-US" altLang="zh-CN" dirty="0">
                <a:ea typeface="宋体" panose="02010600030101010101" pitchFamily="2" charset="-122"/>
              </a:rPr>
              <a:t>What is </a:t>
            </a:r>
            <a:r>
              <a:rPr lang="en-US" altLang="zh-CN" dirty="0" smtClean="0">
                <a:ea typeface="宋体" panose="02010600030101010101" pitchFamily="2" charset="-122"/>
              </a:rPr>
              <a:t>                     ?</a:t>
            </a:r>
            <a:r>
              <a:rPr lang="en-US" altLang="zh-CN" dirty="0">
                <a:ea typeface="宋体" panose="02010600030101010101" pitchFamily="2" charset="-122"/>
              </a:rPr>
              <a:t>	</a:t>
            </a:r>
            <a:endParaRPr lang="en-US" altLang="zh-CN" dirty="0">
              <a:ea typeface="宋体" panose="02010600030101010101" pitchFamily="2" charset="-122"/>
            </a:endParaRPr>
          </a:p>
        </p:txBody>
      </p:sp>
      <p:sp>
        <p:nvSpPr>
          <p:cNvPr id="61443" name="Rectangle 3"/>
          <p:cNvSpPr>
            <a:spLocks noGrp="1" noChangeArrowheads="1"/>
          </p:cNvSpPr>
          <p:nvPr>
            <p:ph type="body" sz="half" idx="1"/>
          </p:nvPr>
        </p:nvSpPr>
        <p:spPr>
          <a:xfrm>
            <a:off x="297272" y="1124743"/>
            <a:ext cx="5088303" cy="4464495"/>
          </a:xfrm>
        </p:spPr>
        <p:txBody>
          <a:bodyPr>
            <a:noAutofit/>
          </a:bodyPr>
          <a:lstStyle/>
          <a:p>
            <a:r>
              <a:rPr lang="en-US" altLang="zh-CN" sz="2400" dirty="0">
                <a:ea typeface="宋体" panose="02010600030101010101" pitchFamily="2" charset="-122"/>
              </a:rPr>
              <a:t>Spyware is a piece of software intended to monitor computer usage</a:t>
            </a:r>
            <a:endParaRPr lang="en-US" altLang="zh-CN" sz="2400" dirty="0">
              <a:ea typeface="宋体" panose="02010600030101010101" pitchFamily="2" charset="-122"/>
            </a:endParaRPr>
          </a:p>
          <a:p>
            <a:pPr lvl="1"/>
            <a:r>
              <a:rPr lang="en-US" altLang="zh-CN" sz="2400" dirty="0">
                <a:ea typeface="宋体" panose="02010600030101010101" pitchFamily="2" charset="-122"/>
              </a:rPr>
              <a:t>This data can be collected anonymously for statistical purposes or with knowledge of whose usage they are tracking</a:t>
            </a:r>
            <a:endParaRPr lang="en-US" altLang="zh-CN" sz="2400" dirty="0">
              <a:ea typeface="宋体" panose="02010600030101010101" pitchFamily="2" charset="-122"/>
            </a:endParaRPr>
          </a:p>
          <a:p>
            <a:r>
              <a:rPr lang="en-US" altLang="zh-CN" sz="2400" dirty="0">
                <a:ea typeface="宋体" panose="02010600030101010101" pitchFamily="2" charset="-122"/>
              </a:rPr>
              <a:t>Spyware comes in basically two flavors</a:t>
            </a:r>
            <a:endParaRPr lang="en-US" altLang="zh-CN" sz="2400" dirty="0">
              <a:ea typeface="宋体" panose="02010600030101010101" pitchFamily="2" charset="-122"/>
            </a:endParaRPr>
          </a:p>
          <a:p>
            <a:pPr lvl="1"/>
            <a:r>
              <a:rPr lang="en-US" altLang="zh-CN" sz="2400" dirty="0">
                <a:ea typeface="宋体" panose="02010600030101010101" pitchFamily="2" charset="-122"/>
              </a:rPr>
              <a:t>Commercial Spyware</a:t>
            </a:r>
            <a:endParaRPr lang="en-US" altLang="zh-CN" sz="2400" dirty="0">
              <a:ea typeface="宋体" panose="02010600030101010101" pitchFamily="2" charset="-122"/>
            </a:endParaRPr>
          </a:p>
          <a:p>
            <a:pPr lvl="1"/>
            <a:r>
              <a:rPr lang="en-US" altLang="zh-CN" sz="2400" dirty="0">
                <a:ea typeface="宋体" panose="02010600030101010101" pitchFamily="2" charset="-122"/>
              </a:rPr>
              <a:t>Subversive Spyware</a:t>
            </a:r>
            <a:endParaRPr lang="en-US" altLang="zh-CN" sz="2400" dirty="0">
              <a:ea typeface="宋体" panose="02010600030101010101" pitchFamily="2" charset="-122"/>
            </a:endParaRPr>
          </a:p>
        </p:txBody>
      </p:sp>
      <p:pic>
        <p:nvPicPr>
          <p:cNvPr id="11" name="Picture 4" descr="Spyware_tit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63101" y="260648"/>
            <a:ext cx="2471192" cy="50825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5" descr="Hintergrund Adware (Grafik: Symante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7235" y="1340768"/>
            <a:ext cx="3571233" cy="40324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TW">
                <a:solidFill>
                  <a:srgbClr val="FF3300"/>
                </a:solidFill>
                <a:latin typeface="Verdana" panose="020B0604030504040204" pitchFamily="34" charset="0"/>
              </a:rPr>
              <a:t>What does spyware do?</a:t>
            </a:r>
            <a:endParaRPr lang="en-US" altLang="zh-TW">
              <a:solidFill>
                <a:srgbClr val="FF3300"/>
              </a:solidFill>
              <a:latin typeface="Verdana" panose="020B0604030504040204" pitchFamily="34" charset="0"/>
            </a:endParaRPr>
          </a:p>
        </p:txBody>
      </p:sp>
      <p:sp>
        <p:nvSpPr>
          <p:cNvPr id="4099" name="Rectangle 3"/>
          <p:cNvSpPr>
            <a:spLocks noGrp="1" noChangeArrowheads="1"/>
          </p:cNvSpPr>
          <p:nvPr>
            <p:ph type="body" idx="1"/>
          </p:nvPr>
        </p:nvSpPr>
        <p:spPr/>
        <p:txBody>
          <a:bodyPr/>
          <a:lstStyle/>
          <a:p>
            <a:r>
              <a:rPr lang="en-US" altLang="zh-TW" dirty="0"/>
              <a:t>Installation of ‘keystroke logging’ program</a:t>
            </a:r>
            <a:endParaRPr lang="en-US" altLang="zh-TW" dirty="0"/>
          </a:p>
          <a:p>
            <a:r>
              <a:rPr lang="en-US" altLang="zh-TW" dirty="0"/>
              <a:t>Hijack internet browser / homepage</a:t>
            </a:r>
            <a:endParaRPr lang="en-US" altLang="zh-TW" dirty="0"/>
          </a:p>
          <a:p>
            <a:r>
              <a:rPr lang="en-US" altLang="zh-TW" dirty="0"/>
              <a:t>Track Internet-surfing habits</a:t>
            </a:r>
            <a:endParaRPr lang="en-US" altLang="zh-TW" dirty="0"/>
          </a:p>
          <a:p>
            <a:r>
              <a:rPr lang="en-US" altLang="zh-TW" dirty="0"/>
              <a:t>Hogs system’s memory, CPU cycles &amp; Internet bandwidth</a:t>
            </a:r>
            <a:endParaRPr lang="en-US" altLang="zh-TW" dirty="0"/>
          </a:p>
          <a:p>
            <a:r>
              <a:rPr lang="en-US" altLang="zh-TW" dirty="0"/>
              <a:t>Creates its own files, cookies, DDLs, registry key…</a:t>
            </a:r>
            <a:endParaRPr lang="en-US" altLang="zh-TW"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4"/>
          <p:cNvPicPr>
            <a:picLocks noChangeAspect="1" noChangeArrowheads="1"/>
          </p:cNvPicPr>
          <p:nvPr/>
        </p:nvPicPr>
        <p:blipFill>
          <a:blip r:embed="rId1"/>
          <a:srcRect/>
          <a:stretch>
            <a:fillRect/>
          </a:stretch>
        </p:blipFill>
        <p:spPr bwMode="auto">
          <a:xfrm>
            <a:off x="1692275" y="1196975"/>
            <a:ext cx="6848475" cy="6677025"/>
          </a:xfrm>
          <a:prstGeom prst="rect">
            <a:avLst/>
          </a:prstGeom>
          <a:noFill/>
          <a:ln w="9525">
            <a:noFill/>
            <a:miter lim="800000"/>
            <a:headEnd/>
            <a:tailEnd/>
          </a:ln>
        </p:spPr>
      </p:pic>
      <p:sp>
        <p:nvSpPr>
          <p:cNvPr id="87043" name="标题 1"/>
          <p:cNvSpPr>
            <a:spLocks noGrp="1"/>
          </p:cNvSpPr>
          <p:nvPr>
            <p:ph type="title"/>
          </p:nvPr>
        </p:nvSpPr>
        <p:spPr/>
        <p:txBody>
          <a:bodyPr/>
          <a:lstStyle/>
          <a:p>
            <a:r>
              <a:rPr lang="en-US" altLang="zh-CN" smtClean="0">
                <a:ea typeface="宋体" panose="02010600030101010101" pitchFamily="2" charset="-122"/>
              </a:rPr>
              <a:t>What is Scareware</a:t>
            </a:r>
            <a:endParaRPr lang="zh-CN" altLang="en-US" smtClean="0">
              <a:ea typeface="宋体" panose="02010600030101010101" pitchFamily="2" charset="-122"/>
            </a:endParaRPr>
          </a:p>
        </p:txBody>
      </p:sp>
      <p:pic>
        <p:nvPicPr>
          <p:cNvPr id="87044" name="Picture 2"/>
          <p:cNvPicPr>
            <a:picLocks noChangeAspect="1" noChangeArrowheads="1"/>
          </p:cNvPicPr>
          <p:nvPr/>
        </p:nvPicPr>
        <p:blipFill>
          <a:blip r:embed="rId2"/>
          <a:srcRect/>
          <a:stretch>
            <a:fillRect/>
          </a:stretch>
        </p:blipFill>
        <p:spPr bwMode="auto">
          <a:xfrm>
            <a:off x="6934200" y="3933825"/>
            <a:ext cx="2209800" cy="2324100"/>
          </a:xfrm>
          <a:prstGeom prst="rect">
            <a:avLst/>
          </a:prstGeom>
          <a:noFill/>
          <a:ln w="9525">
            <a:noFill/>
            <a:miter lim="800000"/>
            <a:headEnd/>
            <a:tailEnd/>
          </a:ln>
        </p:spPr>
      </p:pic>
      <p:pic>
        <p:nvPicPr>
          <p:cNvPr id="87045" name="Picture 3"/>
          <p:cNvPicPr>
            <a:picLocks noChangeAspect="1" noChangeArrowheads="1"/>
          </p:cNvPicPr>
          <p:nvPr/>
        </p:nvPicPr>
        <p:blipFill>
          <a:blip r:embed="rId3"/>
          <a:srcRect/>
          <a:stretch>
            <a:fillRect/>
          </a:stretch>
        </p:blipFill>
        <p:spPr bwMode="auto">
          <a:xfrm>
            <a:off x="0" y="3500438"/>
            <a:ext cx="3524250" cy="2733675"/>
          </a:xfrm>
          <a:prstGeom prst="rect">
            <a:avLst/>
          </a:prstGeom>
          <a:noFill/>
          <a:ln w="9525">
            <a:noFill/>
            <a:miter lim="800000"/>
            <a:headEnd/>
            <a:tailEnd/>
          </a:ln>
        </p:spPr>
      </p:pic>
      <p:pic>
        <p:nvPicPr>
          <p:cNvPr id="87046" name="Picture 5"/>
          <p:cNvPicPr>
            <a:picLocks noChangeAspect="1" noChangeArrowheads="1"/>
          </p:cNvPicPr>
          <p:nvPr/>
        </p:nvPicPr>
        <p:blipFill>
          <a:blip r:embed="rId4"/>
          <a:srcRect/>
          <a:stretch>
            <a:fillRect/>
          </a:stretch>
        </p:blipFill>
        <p:spPr bwMode="auto">
          <a:xfrm>
            <a:off x="2700338" y="2924175"/>
            <a:ext cx="4286250" cy="3219450"/>
          </a:xfrm>
          <a:prstGeom prst="rect">
            <a:avLst/>
          </a:prstGeom>
          <a:noFill/>
          <a:ln w="9525">
            <a:noFill/>
            <a:miter lim="800000"/>
            <a:headEnd/>
            <a:tailEnd/>
          </a:ln>
        </p:spPr>
      </p:pic>
      <p:sp>
        <p:nvSpPr>
          <p:cNvPr id="2" name="内容占位符 1"/>
          <p:cNvSpPr/>
          <p:nvPr>
            <p:ph idx="1"/>
          </p:nvPr>
        </p:nvSpPr>
        <p:spPr/>
        <p:txBody>
          <a:bodyPr/>
          <a:p>
            <a:endParaRPr lang="zh-CN" alt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1"/>
          <p:cNvSpPr>
            <a:spLocks noGrp="1" noChangeArrowheads="1"/>
          </p:cNvSpPr>
          <p:nvPr>
            <p:ph type="title"/>
          </p:nvPr>
        </p:nvSpPr>
        <p:spPr/>
        <p:txBody>
          <a:bodyPr/>
          <a:lstStyle/>
          <a:p>
            <a:pPr eaLnBrk="1" hangingPunct="1"/>
            <a:r>
              <a:rPr lang="en-US" altLang="zh-CN" smtClean="0">
                <a:ea typeface="宋体" panose="02010600030101010101" pitchFamily="2" charset="-122"/>
              </a:rPr>
              <a:t>Browser Toolbar ...</a:t>
            </a:r>
            <a:endParaRPr lang="en-US" altLang="zh-CN" smtClean="0">
              <a:ea typeface="宋体" panose="02010600030101010101" pitchFamily="2" charset="-122"/>
            </a:endParaRPr>
          </a:p>
        </p:txBody>
      </p:sp>
      <p:pic>
        <p:nvPicPr>
          <p:cNvPr id="91139" name="Picture 2"/>
          <p:cNvPicPr>
            <a:picLocks noChangeAspect="1" noChangeArrowheads="1"/>
          </p:cNvPicPr>
          <p:nvPr/>
        </p:nvPicPr>
        <p:blipFill>
          <a:blip r:embed="rId1"/>
          <a:srcRect/>
          <a:stretch>
            <a:fillRect/>
          </a:stretch>
        </p:blipFill>
        <p:spPr bwMode="auto">
          <a:xfrm>
            <a:off x="1201738" y="1527175"/>
            <a:ext cx="6738937" cy="5054600"/>
          </a:xfrm>
          <a:prstGeom prst="rect">
            <a:avLst/>
          </a:prstGeom>
          <a:noFill/>
          <a:ln w="12700">
            <a:noFill/>
            <a:miter lim="800000"/>
            <a:headEnd/>
            <a:tailEnd/>
          </a:ln>
        </p:spPr>
      </p:pic>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1"/>
          <p:cNvSpPr>
            <a:spLocks noGrp="1" noChangeArrowheads="1"/>
          </p:cNvSpPr>
          <p:nvPr>
            <p:ph type="title"/>
          </p:nvPr>
        </p:nvSpPr>
        <p:spPr/>
        <p:txBody>
          <a:bodyPr/>
          <a:lstStyle/>
          <a:p>
            <a:pPr eaLnBrk="1" hangingPunct="1"/>
            <a:r>
              <a:rPr lang="en-US" altLang="zh-CN" smtClean="0">
                <a:ea typeface="宋体" panose="02010600030101010101" pitchFamily="2" charset="-122"/>
              </a:rPr>
              <a:t>Toolbar again</a:t>
            </a:r>
            <a:endParaRPr lang="en-US" altLang="zh-CN" smtClean="0">
              <a:ea typeface="宋体" panose="02010600030101010101" pitchFamily="2" charset="-122"/>
            </a:endParaRPr>
          </a:p>
        </p:txBody>
      </p:sp>
      <p:pic>
        <p:nvPicPr>
          <p:cNvPr id="92163" name="Picture 3"/>
          <p:cNvPicPr>
            <a:picLocks noChangeAspect="1" noChangeArrowheads="1"/>
          </p:cNvPicPr>
          <p:nvPr/>
        </p:nvPicPr>
        <p:blipFill>
          <a:blip r:embed="rId1"/>
          <a:srcRect/>
          <a:stretch>
            <a:fillRect/>
          </a:stretch>
        </p:blipFill>
        <p:spPr bwMode="auto">
          <a:xfrm>
            <a:off x="684213" y="1052513"/>
            <a:ext cx="8113712" cy="5256212"/>
          </a:xfrm>
          <a:prstGeom prst="rect">
            <a:avLst/>
          </a:prstGeom>
          <a:noFill/>
          <a:ln w="12700">
            <a:noFill/>
            <a:miter lim="800000"/>
            <a:headEnd/>
            <a:tailEnd/>
          </a:ln>
        </p:spPr>
      </p:pic>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p:cNvPicPr>
            <a:picLocks noChangeAspect="1" noChangeArrowheads="1"/>
          </p:cNvPicPr>
          <p:nvPr/>
        </p:nvPicPr>
        <p:blipFill>
          <a:blip r:embed="rId1"/>
          <a:srcRect/>
          <a:stretch>
            <a:fillRect/>
          </a:stretch>
        </p:blipFill>
        <p:spPr bwMode="auto">
          <a:xfrm>
            <a:off x="0" y="0"/>
            <a:ext cx="3600450" cy="2417763"/>
          </a:xfrm>
          <a:prstGeom prst="rect">
            <a:avLst/>
          </a:prstGeom>
          <a:noFill/>
          <a:ln w="12700">
            <a:noFill/>
            <a:miter lim="800000"/>
            <a:headEnd/>
            <a:tailEnd/>
          </a:ln>
        </p:spPr>
      </p:pic>
      <p:sp>
        <p:nvSpPr>
          <p:cNvPr id="93187" name="Rectangle 1"/>
          <p:cNvSpPr>
            <a:spLocks noGrp="1" noChangeArrowheads="1"/>
          </p:cNvSpPr>
          <p:nvPr>
            <p:ph type="title"/>
          </p:nvPr>
        </p:nvSpPr>
        <p:spPr>
          <a:xfrm>
            <a:off x="681038" y="1262063"/>
            <a:ext cx="2954337" cy="727075"/>
          </a:xfrm>
        </p:spPr>
        <p:txBody>
          <a:bodyPr>
            <a:normAutofit fontScale="90000"/>
          </a:bodyPr>
          <a:lstStyle/>
          <a:p>
            <a:pPr eaLnBrk="1" hangingPunct="1"/>
            <a:r>
              <a:rPr lang="en-US" altLang="zh-CN" smtClean="0">
                <a:ea typeface="宋体" panose="02010600030101010101" pitchFamily="2" charset="-122"/>
              </a:rPr>
              <a:t>Shared folder</a:t>
            </a:r>
            <a:endParaRPr lang="en-US" altLang="zh-CN" smtClean="0">
              <a:ea typeface="宋体" panose="02010600030101010101" pitchFamily="2" charset="-122"/>
            </a:endParaRPr>
          </a:p>
        </p:txBody>
      </p:sp>
      <p:sp>
        <p:nvSpPr>
          <p:cNvPr id="93188" name="矩形 6"/>
          <p:cNvSpPr>
            <a:spLocks noChangeArrowheads="1"/>
          </p:cNvSpPr>
          <p:nvPr/>
        </p:nvSpPr>
        <p:spPr bwMode="auto">
          <a:xfrm>
            <a:off x="3708400" y="115888"/>
            <a:ext cx="4360863" cy="523875"/>
          </a:xfrm>
          <a:prstGeom prst="rect">
            <a:avLst/>
          </a:prstGeom>
          <a:noFill/>
          <a:ln w="9525">
            <a:noFill/>
            <a:miter lim="800000"/>
          </a:ln>
        </p:spPr>
        <p:txBody>
          <a:bodyPr>
            <a:spAutoFit/>
          </a:bodyPr>
          <a:lstStyle/>
          <a:p>
            <a:pPr>
              <a:spcBef>
                <a:spcPct val="30000"/>
              </a:spcBef>
            </a:pPr>
            <a:r>
              <a:rPr lang="en-US" altLang="zh-CN" sz="2800">
                <a:solidFill>
                  <a:srgbClr val="FF8000"/>
                </a:solidFill>
                <a:ea typeface="宋体" panose="02010600030101010101" pitchFamily="2" charset="-122"/>
              </a:rPr>
              <a:t>How do they propagate</a:t>
            </a:r>
            <a:endParaRPr lang="en-US" altLang="zh-CN" sz="2800">
              <a:solidFill>
                <a:srgbClr val="FF8000"/>
              </a:solidFill>
              <a:ea typeface="宋体" panose="02010600030101010101" pitchFamily="2" charset="-122"/>
            </a:endParaRPr>
          </a:p>
        </p:txBody>
      </p:sp>
      <p:pic>
        <p:nvPicPr>
          <p:cNvPr id="93189" name="Picture 2"/>
          <p:cNvPicPr>
            <a:picLocks noChangeArrowheads="1"/>
          </p:cNvPicPr>
          <p:nvPr/>
        </p:nvPicPr>
        <p:blipFill>
          <a:blip r:embed="rId2"/>
          <a:srcRect/>
          <a:stretch>
            <a:fillRect/>
          </a:stretch>
        </p:blipFill>
        <p:spPr bwMode="auto">
          <a:xfrm>
            <a:off x="0" y="2900363"/>
            <a:ext cx="3635375" cy="3957637"/>
          </a:xfrm>
          <a:prstGeom prst="rect">
            <a:avLst/>
          </a:prstGeom>
          <a:noFill/>
          <a:ln w="12700">
            <a:noFill/>
            <a:miter lim="800000"/>
            <a:headEnd/>
            <a:tailEnd/>
          </a:ln>
        </p:spPr>
      </p:pic>
      <p:sp>
        <p:nvSpPr>
          <p:cNvPr id="8" name="Rectangle 1"/>
          <p:cNvSpPr txBox="1">
            <a:spLocks noChangeArrowheads="1"/>
          </p:cNvSpPr>
          <p:nvPr/>
        </p:nvSpPr>
        <p:spPr bwMode="auto">
          <a:xfrm>
            <a:off x="34925" y="4286250"/>
            <a:ext cx="3735388" cy="798513"/>
          </a:xfrm>
          <a:prstGeom prst="rect">
            <a:avLst/>
          </a:prstGeom>
          <a:noFill/>
          <a:ln w="9525">
            <a:noFill/>
            <a:miter lim="800000"/>
          </a:ln>
        </p:spPr>
        <p:txBody>
          <a:bodyPr anchor="ctr"/>
          <a:lstStyle/>
          <a:p>
            <a:pPr eaLnBrk="1" hangingPunct="1">
              <a:defRPr/>
            </a:pPr>
            <a:r>
              <a:rPr lang="en-US" altLang="zh-CN" sz="3200" b="1" kern="0" dirty="0">
                <a:solidFill>
                  <a:srgbClr val="0005A1"/>
                </a:solidFill>
                <a:latin typeface="+mj-lt"/>
                <a:ea typeface="宋体" panose="02010600030101010101" pitchFamily="2" charset="-122"/>
                <a:cs typeface="+mj-cs"/>
              </a:rPr>
              <a:t>Email propagation</a:t>
            </a:r>
            <a:endParaRPr lang="en-US" altLang="zh-CN" sz="3200" b="1" kern="0" dirty="0">
              <a:solidFill>
                <a:srgbClr val="0005A1"/>
              </a:solidFill>
              <a:latin typeface="+mj-lt"/>
              <a:ea typeface="宋体" panose="02010600030101010101" pitchFamily="2" charset="-122"/>
              <a:cs typeface="+mj-cs"/>
            </a:endParaRPr>
          </a:p>
        </p:txBody>
      </p:sp>
      <p:pic>
        <p:nvPicPr>
          <p:cNvPr id="93191" name="Picture 2"/>
          <p:cNvPicPr>
            <a:picLocks noChangeAspect="1" noChangeArrowheads="1"/>
          </p:cNvPicPr>
          <p:nvPr/>
        </p:nvPicPr>
        <p:blipFill>
          <a:blip r:embed="rId3"/>
          <a:srcRect/>
          <a:stretch>
            <a:fillRect/>
          </a:stretch>
        </p:blipFill>
        <p:spPr bwMode="auto">
          <a:xfrm>
            <a:off x="3635375" y="981075"/>
            <a:ext cx="8890000" cy="2400300"/>
          </a:xfrm>
          <a:prstGeom prst="rect">
            <a:avLst/>
          </a:prstGeom>
          <a:noFill/>
          <a:ln w="12700">
            <a:noFill/>
            <a:miter lim="800000"/>
            <a:headEnd/>
            <a:tailEnd/>
          </a:ln>
        </p:spPr>
      </p:pic>
      <p:sp>
        <p:nvSpPr>
          <p:cNvPr id="10" name="Rectangle 1"/>
          <p:cNvSpPr txBox="1">
            <a:spLocks noChangeArrowheads="1"/>
          </p:cNvSpPr>
          <p:nvPr/>
        </p:nvSpPr>
        <p:spPr bwMode="auto">
          <a:xfrm>
            <a:off x="4859338" y="1557338"/>
            <a:ext cx="4537075" cy="827087"/>
          </a:xfrm>
          <a:prstGeom prst="rect">
            <a:avLst/>
          </a:prstGeom>
          <a:noFill/>
          <a:ln w="9525">
            <a:noFill/>
            <a:miter lim="800000"/>
          </a:ln>
        </p:spPr>
        <p:txBody>
          <a:bodyPr anchor="ctr"/>
          <a:lstStyle/>
          <a:p>
            <a:pPr eaLnBrk="1" hangingPunct="1">
              <a:defRPr/>
            </a:pPr>
            <a:r>
              <a:rPr lang="en-US" altLang="zh-CN" sz="3200" b="1" kern="0" dirty="0">
                <a:solidFill>
                  <a:srgbClr val="0005A1"/>
                </a:solidFill>
                <a:latin typeface="+mj-lt"/>
                <a:ea typeface="宋体" panose="02010600030101010101" pitchFamily="2" charset="-122"/>
                <a:cs typeface="+mj-cs"/>
              </a:rPr>
              <a:t>Hijack you browser</a:t>
            </a:r>
            <a:endParaRPr lang="en-US" altLang="zh-CN" sz="3200" b="1" kern="0" dirty="0">
              <a:solidFill>
                <a:srgbClr val="0005A1"/>
              </a:solidFill>
              <a:latin typeface="+mj-lt"/>
              <a:ea typeface="宋体" panose="02010600030101010101" pitchFamily="2" charset="-122"/>
              <a:cs typeface="+mj-cs"/>
            </a:endParaRPr>
          </a:p>
        </p:txBody>
      </p:sp>
      <p:pic>
        <p:nvPicPr>
          <p:cNvPr id="93193" name="Picture 2"/>
          <p:cNvPicPr>
            <a:picLocks noChangeAspect="1" noChangeArrowheads="1"/>
          </p:cNvPicPr>
          <p:nvPr/>
        </p:nvPicPr>
        <p:blipFill>
          <a:blip r:embed="rId4"/>
          <a:srcRect/>
          <a:stretch>
            <a:fillRect/>
          </a:stretch>
        </p:blipFill>
        <p:spPr bwMode="auto">
          <a:xfrm>
            <a:off x="3851275" y="3357563"/>
            <a:ext cx="6310313" cy="4740275"/>
          </a:xfrm>
          <a:prstGeom prst="rect">
            <a:avLst/>
          </a:prstGeom>
          <a:noFill/>
          <a:ln w="12700">
            <a:noFill/>
            <a:miter lim="800000"/>
            <a:headEnd/>
            <a:tailEnd/>
          </a:ln>
        </p:spPr>
      </p:pic>
      <p:sp>
        <p:nvSpPr>
          <p:cNvPr id="12" name="Rectangle 1"/>
          <p:cNvSpPr txBox="1">
            <a:spLocks noChangeArrowheads="1"/>
          </p:cNvSpPr>
          <p:nvPr/>
        </p:nvSpPr>
        <p:spPr bwMode="auto">
          <a:xfrm>
            <a:off x="6372225" y="4076700"/>
            <a:ext cx="4343400" cy="727075"/>
          </a:xfrm>
          <a:prstGeom prst="rect">
            <a:avLst/>
          </a:prstGeom>
          <a:noFill/>
          <a:ln w="9525">
            <a:noFill/>
            <a:miter lim="800000"/>
          </a:ln>
        </p:spPr>
        <p:txBody>
          <a:bodyPr anchor="ctr"/>
          <a:lstStyle/>
          <a:p>
            <a:pPr eaLnBrk="1" hangingPunct="1">
              <a:defRPr/>
            </a:pPr>
            <a:r>
              <a:rPr lang="en-US" altLang="zh-CN" sz="3200" b="1" kern="0" dirty="0">
                <a:solidFill>
                  <a:srgbClr val="0005A1"/>
                </a:solidFill>
                <a:latin typeface="+mj-lt"/>
                <a:ea typeface="宋体" panose="02010600030101010101" pitchFamily="2" charset="-122"/>
                <a:cs typeface="+mj-cs"/>
              </a:rPr>
              <a:t>Fake page !</a:t>
            </a:r>
            <a:endParaRPr lang="en-US" altLang="zh-CN" sz="3200" b="1" kern="0" dirty="0">
              <a:solidFill>
                <a:srgbClr val="0005A1"/>
              </a:solidFill>
              <a:latin typeface="+mj-lt"/>
              <a:ea typeface="宋体" panose="02010600030101010101" pitchFamily="2" charset="-122"/>
              <a:cs typeface="+mj-cs"/>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a:xfrm>
            <a:off x="609600" y="1905000"/>
            <a:ext cx="7772400" cy="1754326"/>
          </a:xfrm>
        </p:spPr>
        <p:txBody>
          <a:bodyPr>
            <a:spAutoFit/>
          </a:bodyPr>
          <a:lstStyle/>
          <a:p>
            <a:pPr algn="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5400" dirty="0" smtClean="0">
                <a:solidFill>
                  <a:srgbClr val="FF0000"/>
                </a:solidFill>
              </a:rPr>
              <a:t>Malware: </a:t>
            </a:r>
            <a:br>
              <a:rPr lang="en-GB" sz="5400" dirty="0" smtClean="0">
                <a:solidFill>
                  <a:srgbClr val="FF0000"/>
                </a:solidFill>
              </a:rPr>
            </a:br>
            <a:r>
              <a:rPr lang="en-GB" sz="5400" smtClean="0">
                <a:solidFill>
                  <a:srgbClr val="FF0000"/>
                </a:solidFill>
              </a:rPr>
              <a:t>Malicious Software(2)</a:t>
            </a:r>
            <a:endParaRPr lang="en-GB" sz="5400" dirty="0" smtClean="0">
              <a:solidFill>
                <a:srgbClr val="FF0000"/>
              </a:solidFill>
            </a:endParaRPr>
          </a:p>
        </p:txBody>
      </p:sp>
      <p:sp>
        <p:nvSpPr>
          <p:cNvPr id="7" name="Date Placeholder 6"/>
          <p:cNvSpPr>
            <a:spLocks noGrp="1"/>
          </p:cNvSpPr>
          <p:nvPr>
            <p:ph type="dt" idx="10"/>
          </p:nvPr>
        </p:nvSpPr>
        <p:spPr/>
        <p:txBody>
          <a:bodyPr/>
          <a:lstStyle/>
          <a:p>
            <a:pPr>
              <a:defRPr/>
            </a:pPr>
            <a:fld id="{4589B24E-EA83-4815-A29C-A0CD1EA20320}" type="datetime1">
              <a:rPr lang="en-US"/>
            </a:fld>
            <a:endParaRPr lang="en-GB" dirty="0"/>
          </a:p>
        </p:txBody>
      </p:sp>
      <p:sp>
        <p:nvSpPr>
          <p:cNvPr id="9" name="Footer Placeholder 8"/>
          <p:cNvSpPr>
            <a:spLocks noGrp="1"/>
          </p:cNvSpPr>
          <p:nvPr>
            <p:ph type="ftr" idx="11"/>
          </p:nvPr>
        </p:nvSpPr>
        <p:spPr/>
        <p:txBody>
          <a:bodyPr/>
          <a:lstStyle/>
          <a:p>
            <a:pPr>
              <a:defRPr/>
            </a:pPr>
            <a:r>
              <a:rPr lang="en-GB" smtClean="0"/>
              <a:t>Malware</a:t>
            </a:r>
            <a:endParaRPr lang="en-GB"/>
          </a:p>
        </p:txBody>
      </p:sp>
      <p:sp>
        <p:nvSpPr>
          <p:cNvPr id="8" name="Slide Number Placeholder 7"/>
          <p:cNvSpPr>
            <a:spLocks noGrp="1"/>
          </p:cNvSpPr>
          <p:nvPr>
            <p:ph type="sldNum" idx="12"/>
          </p:nvPr>
        </p:nvSpPr>
        <p:spPr/>
        <p:txBody>
          <a:bodyPr/>
          <a:lstStyle/>
          <a:p>
            <a:pPr>
              <a:defRPr/>
            </a:pPr>
            <a:fld id="{5735EC2E-955A-48EF-AD85-B5A600491DEA}" type="slidenum">
              <a:rPr lang="en-GB" smtClean="0"/>
            </a:fld>
            <a:endParaRPr lang="en-GB"/>
          </a:p>
        </p:txBody>
      </p:sp>
      <p:pic>
        <p:nvPicPr>
          <p:cNvPr id="6" name="Picture 14" descr="viru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42437" y="3789040"/>
            <a:ext cx="2232248" cy="230425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09600" y="4454525"/>
            <a:ext cx="5712460" cy="645160"/>
          </a:xfrm>
          <a:prstGeom prst="rect">
            <a:avLst/>
          </a:prstGeom>
          <a:noFill/>
        </p:spPr>
        <p:txBody>
          <a:bodyPr wrap="square" rtlCol="0">
            <a:spAutoFit/>
          </a:bodyPr>
          <a:lstStyle/>
          <a:p>
            <a:r>
              <a:rPr lang="en-US" altLang="zh-CN" sz="3600" dirty="0" smtClean="0"/>
              <a:t>History of computer Malware</a:t>
            </a:r>
            <a:endParaRPr lang="en-US" altLang="zh-CN" sz="3600" dirty="0" smtClean="0"/>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idx="10"/>
          </p:nvPr>
        </p:nvSpPr>
        <p:spPr/>
        <p:txBody>
          <a:bodyPr/>
          <a:p>
            <a:pPr>
              <a:defRPr/>
            </a:pPr>
            <a:fld id="{17832444-4830-4194-8C9D-367C8F47836E}" type="datetime1">
              <a:rPr lang="en-US"/>
            </a:fld>
            <a:endParaRPr lang="en-GB" dirty="0"/>
          </a:p>
        </p:txBody>
      </p:sp>
      <p:sp>
        <p:nvSpPr>
          <p:cNvPr id="4" name="页脚占位符 3"/>
          <p:cNvSpPr>
            <a:spLocks noGrp="1"/>
          </p:cNvSpPr>
          <p:nvPr>
            <p:ph type="ftr" idx="11"/>
          </p:nvPr>
        </p:nvSpPr>
        <p:spPr/>
        <p:txBody>
          <a:bodyPr/>
          <a:p>
            <a:pPr>
              <a:defRPr/>
            </a:pPr>
            <a:r>
              <a:rPr lang="en-GB" dirty="0"/>
              <a:t>Malware</a:t>
            </a:r>
            <a:endParaRPr lang="en-GB" dirty="0"/>
          </a:p>
        </p:txBody>
      </p:sp>
      <p:sp>
        <p:nvSpPr>
          <p:cNvPr id="5" name="灯片编号占位符 4"/>
          <p:cNvSpPr>
            <a:spLocks noGrp="1"/>
          </p:cNvSpPr>
          <p:nvPr>
            <p:ph type="sldNum" idx="12"/>
          </p:nvPr>
        </p:nvSpPr>
        <p:spPr/>
        <p:txBody>
          <a:bodyPr/>
          <a:p>
            <a:pPr>
              <a:defRPr/>
            </a:pPr>
            <a:fld id="{6CBD83E5-80DB-40C3-9D21-E0017198AFE8}" type="slidenum">
              <a:rPr lang="en-GB"/>
            </a:fld>
            <a:endParaRPr lang="en-GB" dirty="0"/>
          </a:p>
        </p:txBody>
      </p:sp>
      <p:pic>
        <p:nvPicPr>
          <p:cNvPr id="6" name="图片 5" descr="timg"/>
          <p:cNvPicPr>
            <a:picLocks noChangeAspect="1"/>
          </p:cNvPicPr>
          <p:nvPr/>
        </p:nvPicPr>
        <p:blipFill>
          <a:blip r:embed="rId1"/>
          <a:stretch>
            <a:fillRect/>
          </a:stretch>
        </p:blipFill>
        <p:spPr>
          <a:xfrm>
            <a:off x="508635" y="474345"/>
            <a:ext cx="7948930" cy="549719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http://upload.wikimedia.org/wikipedia/commons/thumb/3/3d/Maquina.png/300px-Maquina.png">
            <a:hlinkClick r:id="rId1"/>
          </p:cNvPr>
          <p:cNvPicPr>
            <a:picLocks noChangeAspect="1" noChangeArrowheads="1"/>
          </p:cNvPicPr>
          <p:nvPr/>
        </p:nvPicPr>
        <p:blipFill>
          <a:blip r:embed="rId2"/>
          <a:srcRect/>
          <a:stretch>
            <a:fillRect/>
          </a:stretch>
        </p:blipFill>
        <p:spPr bwMode="auto">
          <a:xfrm>
            <a:off x="0" y="0"/>
            <a:ext cx="4364038" cy="2428875"/>
          </a:xfrm>
          <a:prstGeom prst="rect">
            <a:avLst/>
          </a:prstGeom>
          <a:noFill/>
          <a:ln w="9525">
            <a:noFill/>
            <a:miter lim="800000"/>
            <a:headEnd/>
            <a:tailEnd/>
          </a:ln>
        </p:spPr>
      </p:pic>
      <p:pic>
        <p:nvPicPr>
          <p:cNvPr id="58371" name="Picture 3"/>
          <p:cNvPicPr>
            <a:picLocks noChangeAspect="1" noChangeArrowheads="1"/>
          </p:cNvPicPr>
          <p:nvPr/>
        </p:nvPicPr>
        <p:blipFill>
          <a:blip r:embed="rId3"/>
          <a:srcRect/>
          <a:stretch>
            <a:fillRect/>
          </a:stretch>
        </p:blipFill>
        <p:spPr bwMode="auto">
          <a:xfrm>
            <a:off x="4756150" y="404813"/>
            <a:ext cx="4387850" cy="4929187"/>
          </a:xfrm>
          <a:prstGeom prst="rect">
            <a:avLst/>
          </a:prstGeom>
          <a:noFill/>
          <a:ln w="9525">
            <a:noFill/>
            <a:miter lim="800000"/>
            <a:headEnd/>
            <a:tailEnd/>
          </a:ln>
        </p:spPr>
      </p:pic>
      <p:sp>
        <p:nvSpPr>
          <p:cNvPr id="58372" name="矩形 6"/>
          <p:cNvSpPr>
            <a:spLocks noChangeArrowheads="1"/>
          </p:cNvSpPr>
          <p:nvPr/>
        </p:nvSpPr>
        <p:spPr bwMode="auto">
          <a:xfrm>
            <a:off x="71438" y="2708275"/>
            <a:ext cx="4572000" cy="1323975"/>
          </a:xfrm>
          <a:prstGeom prst="rect">
            <a:avLst/>
          </a:prstGeom>
          <a:noFill/>
          <a:ln w="9525">
            <a:noFill/>
            <a:miter lim="800000"/>
          </a:ln>
        </p:spPr>
        <p:txBody>
          <a:bodyPr>
            <a:spAutoFit/>
          </a:bodyPr>
          <a:lstStyle/>
          <a:p>
            <a:r>
              <a:rPr lang="zh-CN" altLang="en-US" sz="2000">
                <a:ea typeface="宋体" panose="02010600030101010101" pitchFamily="2" charset="-122"/>
              </a:rPr>
              <a:t>“论可计算数及其在判定问题中的应用”</a:t>
            </a:r>
            <a:endParaRPr lang="en-US" altLang="zh-CN" sz="2000">
              <a:ea typeface="宋体" panose="02010600030101010101" pitchFamily="2" charset="-122"/>
            </a:endParaRPr>
          </a:p>
          <a:p>
            <a:r>
              <a:rPr lang="en-US" altLang="zh-CN" sz="2000">
                <a:ea typeface="宋体" panose="02010600030101010101" pitchFamily="2" charset="-122"/>
              </a:rPr>
              <a:t>(On computable numbers</a:t>
            </a:r>
            <a:r>
              <a:rPr lang="zh-CN" altLang="en-US" sz="2000">
                <a:ea typeface="宋体" panose="02010600030101010101" pitchFamily="2" charset="-122"/>
              </a:rPr>
              <a:t>， </a:t>
            </a:r>
            <a:r>
              <a:rPr lang="en-US" altLang="zh-CN" sz="2000">
                <a:ea typeface="宋体" panose="02010600030101010101" pitchFamily="2" charset="-122"/>
              </a:rPr>
              <a:t>with an application to the Entscheidungs problem)</a:t>
            </a:r>
            <a:endParaRPr lang="zh-CN" altLang="en-US" sz="2000">
              <a:ea typeface="宋体" panose="02010600030101010101" pitchFamily="2" charset="-122"/>
            </a:endParaRPr>
          </a:p>
        </p:txBody>
      </p:sp>
      <p:pic>
        <p:nvPicPr>
          <p:cNvPr id="58373" name="Picture 2"/>
          <p:cNvPicPr>
            <a:picLocks noChangeAspect="1" noChangeArrowheads="1"/>
          </p:cNvPicPr>
          <p:nvPr/>
        </p:nvPicPr>
        <p:blipFill>
          <a:blip r:embed="rId4"/>
          <a:srcRect/>
          <a:stretch>
            <a:fillRect/>
          </a:stretch>
        </p:blipFill>
        <p:spPr bwMode="auto">
          <a:xfrm>
            <a:off x="250825" y="4248150"/>
            <a:ext cx="3810000" cy="2609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p:txBody>
          <a:bodyPr/>
          <a:lstStyle/>
          <a:p>
            <a:r>
              <a:rPr lang="en-US" altLang="zh-CN" smtClean="0">
                <a:ea typeface="宋体" panose="02010600030101010101" pitchFamily="2" charset="-122"/>
              </a:rPr>
              <a:t>Computer architecture</a:t>
            </a:r>
            <a:endParaRPr lang="zh-CN" altLang="en-US" smtClean="0">
              <a:ea typeface="宋体" panose="02010600030101010101" pitchFamily="2" charset="-122"/>
            </a:endParaRPr>
          </a:p>
        </p:txBody>
      </p:sp>
      <p:pic>
        <p:nvPicPr>
          <p:cNvPr id="59395" name="Picture 2"/>
          <p:cNvPicPr>
            <a:picLocks noChangeAspect="1" noChangeArrowheads="1"/>
          </p:cNvPicPr>
          <p:nvPr/>
        </p:nvPicPr>
        <p:blipFill>
          <a:blip r:embed="rId1"/>
          <a:srcRect/>
          <a:stretch>
            <a:fillRect/>
          </a:stretch>
        </p:blipFill>
        <p:spPr bwMode="auto">
          <a:xfrm>
            <a:off x="4981575" y="1125538"/>
            <a:ext cx="4162425" cy="5486400"/>
          </a:xfrm>
          <a:prstGeom prst="rect">
            <a:avLst/>
          </a:prstGeom>
          <a:noFill/>
          <a:ln w="9525">
            <a:noFill/>
            <a:miter lim="800000"/>
            <a:headEnd/>
            <a:tailEnd/>
          </a:ln>
        </p:spPr>
      </p:pic>
      <p:pic>
        <p:nvPicPr>
          <p:cNvPr id="59396" name="Picture 4"/>
          <p:cNvPicPr>
            <a:picLocks noChangeAspect="1" noChangeArrowheads="1"/>
          </p:cNvPicPr>
          <p:nvPr/>
        </p:nvPicPr>
        <p:blipFill>
          <a:blip r:embed="rId2"/>
          <a:srcRect/>
          <a:stretch>
            <a:fillRect/>
          </a:stretch>
        </p:blipFill>
        <p:spPr bwMode="auto">
          <a:xfrm>
            <a:off x="0" y="2622550"/>
            <a:ext cx="5148263" cy="3984625"/>
          </a:xfrm>
          <a:prstGeom prst="rect">
            <a:avLst/>
          </a:prstGeom>
          <a:noFill/>
          <a:ln w="9525">
            <a:noFill/>
            <a:miter lim="800000"/>
            <a:headEnd/>
            <a:tailEnd/>
          </a:ln>
        </p:spPr>
      </p:pic>
      <p:pic>
        <p:nvPicPr>
          <p:cNvPr id="40963" name="Picture 3"/>
          <p:cNvPicPr>
            <a:picLocks noChangeAspect="1" noChangeArrowheads="1"/>
          </p:cNvPicPr>
          <p:nvPr/>
        </p:nvPicPr>
        <p:blipFill>
          <a:blip r:embed="rId3"/>
          <a:srcRect/>
          <a:stretch>
            <a:fillRect/>
          </a:stretch>
        </p:blipFill>
        <p:spPr bwMode="auto">
          <a:xfrm>
            <a:off x="611188" y="908050"/>
            <a:ext cx="8201025" cy="61436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40963"/>
                                        </p:tgtEl>
                                        <p:attrNameLst>
                                          <p:attrName>style.visibility</p:attrName>
                                        </p:attrNameLst>
                                      </p:cBhvr>
                                      <p:to>
                                        <p:strVal val="visible"/>
                                      </p:to>
                                    </p:set>
                                    <p:anim calcmode="lin" valueType="num">
                                      <p:cBhvr>
                                        <p:cTn id="7" dur="500" decel="50000" fill="hold">
                                          <p:stCondLst>
                                            <p:cond delay="0"/>
                                          </p:stCondLst>
                                        </p:cTn>
                                        <p:tgtEl>
                                          <p:spTgt spid="40963"/>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40963"/>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40963"/>
                                        </p:tgtEl>
                                        <p:attrNameLst>
                                          <p:attrName>ppt_w</p:attrName>
                                        </p:attrNameLst>
                                      </p:cBhvr>
                                      <p:tavLst>
                                        <p:tav tm="0">
                                          <p:val>
                                            <p:strVal val="#ppt_w*.05"/>
                                          </p:val>
                                        </p:tav>
                                        <p:tav tm="100000">
                                          <p:val>
                                            <p:strVal val="#ppt_w"/>
                                          </p:val>
                                        </p:tav>
                                      </p:tavLst>
                                    </p:anim>
                                    <p:anim calcmode="lin" valueType="num">
                                      <p:cBhvr>
                                        <p:cTn id="10" dur="1000" fill="hold"/>
                                        <p:tgtEl>
                                          <p:spTgt spid="40963"/>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40963"/>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40963"/>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40963"/>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409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p:cNvSpPr>
            <a:spLocks noGrp="1"/>
          </p:cNvSpPr>
          <p:nvPr>
            <p:ph type="title"/>
          </p:nvPr>
        </p:nvSpPr>
        <p:spPr/>
        <p:txBody>
          <a:bodyPr/>
          <a:lstStyle/>
          <a:p>
            <a:r>
              <a:rPr lang="zh-CN" altLang="en-US" smtClean="0">
                <a:ea typeface="宋体" panose="02010600030101010101" pitchFamily="2" charset="-122"/>
              </a:rPr>
              <a:t>冯</a:t>
            </a:r>
            <a:r>
              <a:rPr lang="en-US" altLang="zh-CN" smtClean="0">
                <a:ea typeface="宋体" panose="02010600030101010101" pitchFamily="2" charset="-122"/>
              </a:rPr>
              <a:t>•</a:t>
            </a:r>
            <a:r>
              <a:rPr lang="zh-CN" altLang="en-US" smtClean="0">
                <a:ea typeface="宋体" panose="02010600030101010101" pitchFamily="2" charset="-122"/>
              </a:rPr>
              <a:t>诺依曼</a:t>
            </a:r>
            <a:endParaRPr lang="zh-CN" altLang="en-US" smtClean="0">
              <a:ea typeface="宋体" panose="02010600030101010101" pitchFamily="2" charset="-122"/>
            </a:endParaRPr>
          </a:p>
        </p:txBody>
      </p:sp>
      <p:pic>
        <p:nvPicPr>
          <p:cNvPr id="60419" name="Picture 5" descr="http://upload.wikimedia.org/wikipedia/commons/thumb/5/5e/JohnvonNeumann-LosAlamos.gif/200px-JohnvonNeumann-LosAlamos.gif">
            <a:hlinkClick r:id="rId1" tooltip="John von Neumann in the 1940s"/>
          </p:cNvPr>
          <p:cNvPicPr>
            <a:picLocks noChangeAspect="1" noChangeArrowheads="1"/>
          </p:cNvPicPr>
          <p:nvPr/>
        </p:nvPicPr>
        <p:blipFill>
          <a:blip r:embed="rId2"/>
          <a:srcRect/>
          <a:stretch>
            <a:fillRect/>
          </a:stretch>
        </p:blipFill>
        <p:spPr bwMode="auto">
          <a:xfrm>
            <a:off x="250825" y="1341438"/>
            <a:ext cx="3889375" cy="5054600"/>
          </a:xfrm>
          <a:prstGeom prst="rect">
            <a:avLst/>
          </a:prstGeom>
          <a:noFill/>
          <a:ln w="9525">
            <a:noFill/>
            <a:miter lim="800000"/>
            <a:headEnd/>
            <a:tailEnd/>
          </a:ln>
        </p:spPr>
      </p:pic>
      <p:pic>
        <p:nvPicPr>
          <p:cNvPr id="60420" name="Picture 7" descr="File:Von Neumann architecture.svg">
            <a:hlinkClick r:id="rId3"/>
          </p:cNvPr>
          <p:cNvPicPr>
            <a:picLocks noChangeAspect="1" noChangeArrowheads="1"/>
          </p:cNvPicPr>
          <p:nvPr/>
        </p:nvPicPr>
        <p:blipFill>
          <a:blip r:embed="rId4"/>
          <a:srcRect/>
          <a:stretch>
            <a:fillRect/>
          </a:stretch>
        </p:blipFill>
        <p:spPr bwMode="auto">
          <a:xfrm>
            <a:off x="4643438" y="1484313"/>
            <a:ext cx="4000500" cy="3810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normAutofit fontScale="90000"/>
          </a:bodyPr>
          <a:lstStyle/>
          <a:p>
            <a:pPr eaLnBrk="1" hangingPunct="1"/>
            <a:r>
              <a:rPr lang="zh-CN" altLang="en-US" smtClean="0">
                <a:ea typeface="宋体" panose="02010600030101010101" pitchFamily="2" charset="-122"/>
              </a:rPr>
              <a:t>冯</a:t>
            </a:r>
            <a:r>
              <a:rPr lang="en-US" altLang="zh-CN" smtClean="0">
                <a:ea typeface="宋体" panose="02010600030101010101" pitchFamily="2" charset="-122"/>
              </a:rPr>
              <a:t>·</a:t>
            </a:r>
            <a:r>
              <a:rPr lang="zh-CN" altLang="en-US" smtClean="0">
                <a:ea typeface="宋体" panose="02010600030101010101" pitchFamily="2" charset="-122"/>
              </a:rPr>
              <a:t>诺依曼体系结构</a:t>
            </a:r>
            <a:r>
              <a:rPr lang="en-US" altLang="zh-CN" smtClean="0">
                <a:ea typeface="宋体" panose="02010600030101010101" pitchFamily="2" charset="-122"/>
              </a:rPr>
              <a:t>(Von Neumann architecture)</a:t>
            </a:r>
            <a:endParaRPr lang="zh-CN" altLang="en-US" smtClean="0">
              <a:ea typeface="宋体" panose="02010600030101010101" pitchFamily="2" charset="-122"/>
            </a:endParaRPr>
          </a:p>
        </p:txBody>
      </p:sp>
      <p:sp>
        <p:nvSpPr>
          <p:cNvPr id="61443" name="AutoShape 5"/>
          <p:cNvSpPr>
            <a:spLocks noChangeArrowheads="1"/>
          </p:cNvSpPr>
          <p:nvPr/>
        </p:nvSpPr>
        <p:spPr bwMode="auto">
          <a:xfrm>
            <a:off x="5167313" y="4243388"/>
            <a:ext cx="2057400" cy="6858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noFill/>
          <a:ln w="9525">
            <a:solidFill>
              <a:schemeClr val="tx1"/>
            </a:solidFill>
            <a:miter lim="800000"/>
          </a:ln>
        </p:spPr>
        <p:txBody>
          <a:bodyPr wrap="none" anchor="ctr"/>
          <a:lstStyle/>
          <a:p>
            <a:pPr algn="ctr"/>
            <a:r>
              <a:rPr lang="zh-CN" altLang="en-US" sz="2000">
                <a:ea typeface="宋体" panose="02010600030101010101" pitchFamily="2" charset="-122"/>
              </a:rPr>
              <a:t>运算器</a:t>
            </a:r>
            <a:endParaRPr lang="zh-CN" altLang="en-US" sz="2000">
              <a:ea typeface="宋体" panose="02010600030101010101" pitchFamily="2" charset="-122"/>
            </a:endParaRPr>
          </a:p>
        </p:txBody>
      </p:sp>
      <p:sp>
        <p:nvSpPr>
          <p:cNvPr id="61444" name="Rectangle 6"/>
          <p:cNvSpPr>
            <a:spLocks noChangeArrowheads="1"/>
          </p:cNvSpPr>
          <p:nvPr/>
        </p:nvSpPr>
        <p:spPr bwMode="auto">
          <a:xfrm>
            <a:off x="1357313" y="4852988"/>
            <a:ext cx="1676400" cy="381000"/>
          </a:xfrm>
          <a:prstGeom prst="rect">
            <a:avLst/>
          </a:prstGeom>
          <a:solidFill>
            <a:schemeClr val="folHlink"/>
          </a:solidFill>
          <a:ln w="9525">
            <a:solidFill>
              <a:schemeClr val="tx1"/>
            </a:solidFill>
            <a:miter lim="800000"/>
          </a:ln>
        </p:spPr>
        <p:txBody>
          <a:bodyPr wrap="none" anchor="ctr"/>
          <a:lstStyle/>
          <a:p>
            <a:endParaRPr lang="zh-CN" altLang="en-US" sz="2000">
              <a:ea typeface="宋体" panose="02010600030101010101" pitchFamily="2" charset="-122"/>
            </a:endParaRPr>
          </a:p>
        </p:txBody>
      </p:sp>
      <p:sp>
        <p:nvSpPr>
          <p:cNvPr id="61445" name="Rectangle 7"/>
          <p:cNvSpPr>
            <a:spLocks noChangeArrowheads="1"/>
          </p:cNvSpPr>
          <p:nvPr/>
        </p:nvSpPr>
        <p:spPr bwMode="auto">
          <a:xfrm>
            <a:off x="1357313" y="4471988"/>
            <a:ext cx="1676400" cy="381000"/>
          </a:xfrm>
          <a:prstGeom prst="rect">
            <a:avLst/>
          </a:prstGeom>
          <a:solidFill>
            <a:schemeClr val="folHlink"/>
          </a:solidFill>
          <a:ln w="9525">
            <a:solidFill>
              <a:schemeClr val="tx1"/>
            </a:solidFill>
            <a:miter lim="800000"/>
          </a:ln>
        </p:spPr>
        <p:txBody>
          <a:bodyPr wrap="none" anchor="ctr"/>
          <a:lstStyle/>
          <a:p>
            <a:endParaRPr lang="zh-CN" altLang="en-US" sz="2000">
              <a:ea typeface="宋体" panose="02010600030101010101" pitchFamily="2" charset="-122"/>
            </a:endParaRPr>
          </a:p>
        </p:txBody>
      </p:sp>
      <p:sp>
        <p:nvSpPr>
          <p:cNvPr id="61446" name="Rectangle 8"/>
          <p:cNvSpPr>
            <a:spLocks noChangeArrowheads="1"/>
          </p:cNvSpPr>
          <p:nvPr/>
        </p:nvSpPr>
        <p:spPr bwMode="auto">
          <a:xfrm>
            <a:off x="1357313" y="4090988"/>
            <a:ext cx="1676400" cy="381000"/>
          </a:xfrm>
          <a:prstGeom prst="rect">
            <a:avLst/>
          </a:prstGeom>
          <a:solidFill>
            <a:schemeClr val="folHlink"/>
          </a:solidFill>
          <a:ln w="9525">
            <a:solidFill>
              <a:schemeClr val="tx1"/>
            </a:solidFill>
            <a:miter lim="800000"/>
          </a:ln>
        </p:spPr>
        <p:txBody>
          <a:bodyPr wrap="none" anchor="ctr"/>
          <a:lstStyle/>
          <a:p>
            <a:endParaRPr lang="zh-CN" altLang="en-US" sz="2000">
              <a:ea typeface="宋体" panose="02010600030101010101" pitchFamily="2" charset="-122"/>
            </a:endParaRPr>
          </a:p>
        </p:txBody>
      </p:sp>
      <p:sp>
        <p:nvSpPr>
          <p:cNvPr id="61447" name="Rectangle 9"/>
          <p:cNvSpPr>
            <a:spLocks noChangeArrowheads="1"/>
          </p:cNvSpPr>
          <p:nvPr/>
        </p:nvSpPr>
        <p:spPr bwMode="auto">
          <a:xfrm>
            <a:off x="1357313" y="3709988"/>
            <a:ext cx="1676400" cy="381000"/>
          </a:xfrm>
          <a:prstGeom prst="rect">
            <a:avLst/>
          </a:prstGeom>
          <a:solidFill>
            <a:schemeClr val="folHlink"/>
          </a:solidFill>
          <a:ln w="9525">
            <a:solidFill>
              <a:schemeClr val="tx1"/>
            </a:solidFill>
            <a:miter lim="800000"/>
          </a:ln>
        </p:spPr>
        <p:txBody>
          <a:bodyPr wrap="none" anchor="ctr"/>
          <a:lstStyle/>
          <a:p>
            <a:endParaRPr lang="zh-CN" altLang="en-US" sz="2000">
              <a:ea typeface="宋体" panose="02010600030101010101" pitchFamily="2" charset="-122"/>
            </a:endParaRPr>
          </a:p>
        </p:txBody>
      </p:sp>
      <p:sp>
        <p:nvSpPr>
          <p:cNvPr id="61448" name="Rectangle 10"/>
          <p:cNvSpPr>
            <a:spLocks noChangeArrowheads="1"/>
          </p:cNvSpPr>
          <p:nvPr/>
        </p:nvSpPr>
        <p:spPr bwMode="auto">
          <a:xfrm>
            <a:off x="1357313" y="3328988"/>
            <a:ext cx="1676400" cy="381000"/>
          </a:xfrm>
          <a:prstGeom prst="rect">
            <a:avLst/>
          </a:prstGeom>
          <a:noFill/>
          <a:ln w="9525">
            <a:solidFill>
              <a:schemeClr val="tx1"/>
            </a:solidFill>
            <a:miter lim="800000"/>
          </a:ln>
        </p:spPr>
        <p:txBody>
          <a:bodyPr wrap="none" anchor="ctr"/>
          <a:lstStyle/>
          <a:p>
            <a:endParaRPr lang="zh-CN" altLang="en-US" sz="2000">
              <a:ea typeface="宋体" panose="02010600030101010101" pitchFamily="2" charset="-122"/>
            </a:endParaRPr>
          </a:p>
        </p:txBody>
      </p:sp>
      <p:sp>
        <p:nvSpPr>
          <p:cNvPr id="61449" name="Rectangle 11"/>
          <p:cNvSpPr>
            <a:spLocks noChangeArrowheads="1"/>
          </p:cNvSpPr>
          <p:nvPr/>
        </p:nvSpPr>
        <p:spPr bwMode="auto">
          <a:xfrm>
            <a:off x="1357313" y="2947988"/>
            <a:ext cx="1676400" cy="381000"/>
          </a:xfrm>
          <a:prstGeom prst="rect">
            <a:avLst/>
          </a:prstGeom>
          <a:noFill/>
          <a:ln w="9525">
            <a:solidFill>
              <a:schemeClr val="tx1"/>
            </a:solidFill>
            <a:miter lim="800000"/>
          </a:ln>
        </p:spPr>
        <p:txBody>
          <a:bodyPr wrap="none" anchor="ctr"/>
          <a:lstStyle/>
          <a:p>
            <a:endParaRPr lang="zh-CN" altLang="en-US" sz="2000">
              <a:ea typeface="宋体" panose="02010600030101010101" pitchFamily="2" charset="-122"/>
            </a:endParaRPr>
          </a:p>
        </p:txBody>
      </p:sp>
      <p:sp>
        <p:nvSpPr>
          <p:cNvPr id="61450" name="Rectangle 12"/>
          <p:cNvSpPr>
            <a:spLocks noChangeArrowheads="1"/>
          </p:cNvSpPr>
          <p:nvPr/>
        </p:nvSpPr>
        <p:spPr bwMode="auto">
          <a:xfrm>
            <a:off x="1357313" y="2566988"/>
            <a:ext cx="1676400" cy="381000"/>
          </a:xfrm>
          <a:prstGeom prst="rect">
            <a:avLst/>
          </a:prstGeom>
          <a:solidFill>
            <a:schemeClr val="hlink"/>
          </a:solidFill>
          <a:ln w="9525">
            <a:solidFill>
              <a:schemeClr val="tx1"/>
            </a:solidFill>
            <a:miter lim="800000"/>
          </a:ln>
        </p:spPr>
        <p:txBody>
          <a:bodyPr wrap="none" anchor="ctr"/>
          <a:lstStyle/>
          <a:p>
            <a:endParaRPr lang="zh-CN" altLang="en-US" sz="2000">
              <a:ea typeface="宋体" panose="02010600030101010101" pitchFamily="2" charset="-122"/>
            </a:endParaRPr>
          </a:p>
        </p:txBody>
      </p:sp>
      <p:sp>
        <p:nvSpPr>
          <p:cNvPr id="61451" name="Rectangle 13"/>
          <p:cNvSpPr>
            <a:spLocks noChangeArrowheads="1"/>
          </p:cNvSpPr>
          <p:nvPr/>
        </p:nvSpPr>
        <p:spPr bwMode="auto">
          <a:xfrm>
            <a:off x="1357313" y="2185988"/>
            <a:ext cx="1676400" cy="381000"/>
          </a:xfrm>
          <a:prstGeom prst="rect">
            <a:avLst/>
          </a:prstGeom>
          <a:solidFill>
            <a:schemeClr val="hlink"/>
          </a:solidFill>
          <a:ln w="9525">
            <a:solidFill>
              <a:schemeClr val="tx1"/>
            </a:solidFill>
            <a:miter lim="800000"/>
          </a:ln>
        </p:spPr>
        <p:txBody>
          <a:bodyPr wrap="none" anchor="ctr"/>
          <a:lstStyle/>
          <a:p>
            <a:endParaRPr lang="zh-CN" altLang="en-US" sz="2000">
              <a:ea typeface="宋体" panose="02010600030101010101" pitchFamily="2" charset="-122"/>
            </a:endParaRPr>
          </a:p>
        </p:txBody>
      </p:sp>
      <p:sp>
        <p:nvSpPr>
          <p:cNvPr id="61452" name="Rectangle 14"/>
          <p:cNvSpPr>
            <a:spLocks noChangeArrowheads="1"/>
          </p:cNvSpPr>
          <p:nvPr/>
        </p:nvSpPr>
        <p:spPr bwMode="auto">
          <a:xfrm>
            <a:off x="1357313" y="1804988"/>
            <a:ext cx="1676400" cy="381000"/>
          </a:xfrm>
          <a:prstGeom prst="rect">
            <a:avLst/>
          </a:prstGeom>
          <a:solidFill>
            <a:schemeClr val="hlink"/>
          </a:solidFill>
          <a:ln w="9525">
            <a:solidFill>
              <a:schemeClr val="tx1"/>
            </a:solidFill>
            <a:miter lim="800000"/>
          </a:ln>
        </p:spPr>
        <p:txBody>
          <a:bodyPr wrap="none" anchor="ctr"/>
          <a:lstStyle/>
          <a:p>
            <a:endParaRPr lang="zh-CN" altLang="en-US" sz="2000">
              <a:ea typeface="宋体" panose="02010600030101010101" pitchFamily="2" charset="-122"/>
            </a:endParaRPr>
          </a:p>
        </p:txBody>
      </p:sp>
      <p:sp>
        <p:nvSpPr>
          <p:cNvPr id="61453" name="Rectangle 15"/>
          <p:cNvSpPr>
            <a:spLocks noChangeArrowheads="1"/>
          </p:cNvSpPr>
          <p:nvPr/>
        </p:nvSpPr>
        <p:spPr bwMode="auto">
          <a:xfrm>
            <a:off x="1357313" y="1423988"/>
            <a:ext cx="1676400" cy="381000"/>
          </a:xfrm>
          <a:prstGeom prst="rect">
            <a:avLst/>
          </a:prstGeom>
          <a:solidFill>
            <a:schemeClr val="hlink"/>
          </a:solidFill>
          <a:ln w="9525">
            <a:solidFill>
              <a:schemeClr val="tx1"/>
            </a:solidFill>
            <a:miter lim="800000"/>
          </a:ln>
        </p:spPr>
        <p:txBody>
          <a:bodyPr wrap="none" anchor="ctr"/>
          <a:lstStyle/>
          <a:p>
            <a:endParaRPr lang="zh-CN" altLang="en-US" sz="2000">
              <a:ea typeface="宋体" panose="02010600030101010101" pitchFamily="2" charset="-122"/>
            </a:endParaRPr>
          </a:p>
        </p:txBody>
      </p:sp>
      <p:sp>
        <p:nvSpPr>
          <p:cNvPr id="61454" name="Text Box 16"/>
          <p:cNvSpPr txBox="1">
            <a:spLocks noChangeArrowheads="1"/>
          </p:cNvSpPr>
          <p:nvPr/>
        </p:nvSpPr>
        <p:spPr bwMode="auto">
          <a:xfrm>
            <a:off x="3795713" y="2033588"/>
            <a:ext cx="1828800" cy="400050"/>
          </a:xfrm>
          <a:prstGeom prst="rect">
            <a:avLst/>
          </a:prstGeom>
          <a:noFill/>
          <a:ln w="9525">
            <a:solidFill>
              <a:schemeClr val="tx1"/>
            </a:solidFill>
            <a:miter lim="800000"/>
          </a:ln>
        </p:spPr>
        <p:txBody>
          <a:bodyPr>
            <a:spAutoFit/>
          </a:bodyPr>
          <a:lstStyle/>
          <a:p>
            <a:pPr>
              <a:spcBef>
                <a:spcPct val="50000"/>
              </a:spcBef>
            </a:pPr>
            <a:r>
              <a:rPr lang="zh-CN" altLang="en-US" sz="2000">
                <a:ea typeface="宋体" panose="02010600030101010101" pitchFamily="2" charset="-122"/>
              </a:rPr>
              <a:t>指令计数器</a:t>
            </a:r>
            <a:endParaRPr lang="zh-CN" altLang="en-US" sz="2000">
              <a:ea typeface="宋体" panose="02010600030101010101" pitchFamily="2" charset="-122"/>
            </a:endParaRPr>
          </a:p>
        </p:txBody>
      </p:sp>
      <p:sp>
        <p:nvSpPr>
          <p:cNvPr id="61455" name="Text Box 17"/>
          <p:cNvSpPr txBox="1">
            <a:spLocks noChangeArrowheads="1"/>
          </p:cNvSpPr>
          <p:nvPr/>
        </p:nvSpPr>
        <p:spPr bwMode="auto">
          <a:xfrm>
            <a:off x="6615113" y="1652588"/>
            <a:ext cx="1600200" cy="400050"/>
          </a:xfrm>
          <a:prstGeom prst="rect">
            <a:avLst/>
          </a:prstGeom>
          <a:noFill/>
          <a:ln w="9525">
            <a:solidFill>
              <a:schemeClr val="tx1"/>
            </a:solidFill>
            <a:miter lim="800000"/>
          </a:ln>
        </p:spPr>
        <p:txBody>
          <a:bodyPr>
            <a:spAutoFit/>
          </a:bodyPr>
          <a:lstStyle/>
          <a:p>
            <a:pPr algn="ctr">
              <a:spcBef>
                <a:spcPct val="50000"/>
              </a:spcBef>
            </a:pPr>
            <a:r>
              <a:rPr lang="zh-CN" altLang="en-US" sz="2000">
                <a:ea typeface="宋体" panose="02010600030101010101" pitchFamily="2" charset="-122"/>
              </a:rPr>
              <a:t>寄存器</a:t>
            </a:r>
            <a:endParaRPr lang="zh-CN" altLang="en-US" sz="2000">
              <a:ea typeface="宋体" panose="02010600030101010101" pitchFamily="2" charset="-122"/>
            </a:endParaRPr>
          </a:p>
        </p:txBody>
      </p:sp>
      <p:sp>
        <p:nvSpPr>
          <p:cNvPr id="61456" name="Text Box 18"/>
          <p:cNvSpPr txBox="1">
            <a:spLocks noChangeArrowheads="1"/>
          </p:cNvSpPr>
          <p:nvPr/>
        </p:nvSpPr>
        <p:spPr bwMode="auto">
          <a:xfrm>
            <a:off x="6615113" y="2338388"/>
            <a:ext cx="1600200" cy="400050"/>
          </a:xfrm>
          <a:prstGeom prst="rect">
            <a:avLst/>
          </a:prstGeom>
          <a:noFill/>
          <a:ln w="9525">
            <a:solidFill>
              <a:schemeClr val="tx1"/>
            </a:solidFill>
            <a:miter lim="800000"/>
          </a:ln>
        </p:spPr>
        <p:txBody>
          <a:bodyPr>
            <a:spAutoFit/>
          </a:bodyPr>
          <a:lstStyle/>
          <a:p>
            <a:pPr algn="ctr">
              <a:spcBef>
                <a:spcPct val="50000"/>
              </a:spcBef>
            </a:pPr>
            <a:r>
              <a:rPr lang="zh-CN" altLang="en-US" sz="2000">
                <a:ea typeface="宋体" panose="02010600030101010101" pitchFamily="2" charset="-122"/>
              </a:rPr>
              <a:t>寄存器</a:t>
            </a:r>
            <a:endParaRPr lang="zh-CN" altLang="en-US" sz="2000">
              <a:ea typeface="宋体" panose="02010600030101010101" pitchFamily="2" charset="-122"/>
            </a:endParaRPr>
          </a:p>
        </p:txBody>
      </p:sp>
      <p:sp>
        <p:nvSpPr>
          <p:cNvPr id="61457" name="Text Box 19"/>
          <p:cNvSpPr txBox="1">
            <a:spLocks noChangeArrowheads="1"/>
          </p:cNvSpPr>
          <p:nvPr/>
        </p:nvSpPr>
        <p:spPr bwMode="auto">
          <a:xfrm>
            <a:off x="6615113" y="3024188"/>
            <a:ext cx="1600200" cy="400050"/>
          </a:xfrm>
          <a:prstGeom prst="rect">
            <a:avLst/>
          </a:prstGeom>
          <a:noFill/>
          <a:ln w="9525">
            <a:solidFill>
              <a:schemeClr val="tx1"/>
            </a:solidFill>
            <a:miter lim="800000"/>
          </a:ln>
        </p:spPr>
        <p:txBody>
          <a:bodyPr>
            <a:spAutoFit/>
          </a:bodyPr>
          <a:lstStyle/>
          <a:p>
            <a:pPr algn="ctr">
              <a:spcBef>
                <a:spcPct val="50000"/>
              </a:spcBef>
            </a:pPr>
            <a:r>
              <a:rPr lang="zh-CN" altLang="en-US" sz="2000">
                <a:ea typeface="宋体" panose="02010600030101010101" pitchFamily="2" charset="-122"/>
              </a:rPr>
              <a:t>寄存器</a:t>
            </a:r>
            <a:endParaRPr lang="zh-CN" altLang="en-US" sz="2000">
              <a:ea typeface="宋体" panose="02010600030101010101" pitchFamily="2" charset="-122"/>
            </a:endParaRPr>
          </a:p>
        </p:txBody>
      </p:sp>
      <p:sp>
        <p:nvSpPr>
          <p:cNvPr id="61458" name="Text Box 20"/>
          <p:cNvSpPr txBox="1">
            <a:spLocks noChangeArrowheads="1"/>
          </p:cNvSpPr>
          <p:nvPr/>
        </p:nvSpPr>
        <p:spPr bwMode="auto">
          <a:xfrm>
            <a:off x="3795713" y="3024188"/>
            <a:ext cx="1828800" cy="400050"/>
          </a:xfrm>
          <a:prstGeom prst="rect">
            <a:avLst/>
          </a:prstGeom>
          <a:noFill/>
          <a:ln w="9525">
            <a:solidFill>
              <a:schemeClr val="tx1"/>
            </a:solidFill>
            <a:miter lim="800000"/>
          </a:ln>
        </p:spPr>
        <p:txBody>
          <a:bodyPr>
            <a:spAutoFit/>
          </a:bodyPr>
          <a:lstStyle/>
          <a:p>
            <a:pPr algn="ctr">
              <a:spcBef>
                <a:spcPct val="50000"/>
              </a:spcBef>
            </a:pPr>
            <a:r>
              <a:rPr lang="zh-CN" altLang="en-US" sz="2000">
                <a:ea typeface="宋体" panose="02010600030101010101" pitchFamily="2" charset="-122"/>
              </a:rPr>
              <a:t>指令寄存器</a:t>
            </a:r>
            <a:endParaRPr lang="zh-CN" altLang="en-US" sz="2000">
              <a:ea typeface="宋体" panose="02010600030101010101" pitchFamily="2" charset="-122"/>
            </a:endParaRPr>
          </a:p>
        </p:txBody>
      </p:sp>
      <p:sp>
        <p:nvSpPr>
          <p:cNvPr id="61459" name="Line 21"/>
          <p:cNvSpPr>
            <a:spLocks noChangeShapeType="1"/>
          </p:cNvSpPr>
          <p:nvPr/>
        </p:nvSpPr>
        <p:spPr bwMode="auto">
          <a:xfrm flipH="1">
            <a:off x="3414713" y="2262188"/>
            <a:ext cx="381000" cy="0"/>
          </a:xfrm>
          <a:prstGeom prst="line">
            <a:avLst/>
          </a:prstGeom>
          <a:noFill/>
          <a:ln w="9525">
            <a:solidFill>
              <a:schemeClr val="tx1"/>
            </a:solidFill>
            <a:round/>
          </a:ln>
        </p:spPr>
        <p:txBody>
          <a:bodyPr/>
          <a:lstStyle/>
          <a:p>
            <a:endParaRPr lang="zh-CN" altLang="en-US"/>
          </a:p>
        </p:txBody>
      </p:sp>
      <p:sp>
        <p:nvSpPr>
          <p:cNvPr id="61460" name="Line 22"/>
          <p:cNvSpPr>
            <a:spLocks noChangeShapeType="1"/>
          </p:cNvSpPr>
          <p:nvPr/>
        </p:nvSpPr>
        <p:spPr bwMode="auto">
          <a:xfrm flipV="1">
            <a:off x="3414713" y="1652588"/>
            <a:ext cx="0" cy="609600"/>
          </a:xfrm>
          <a:prstGeom prst="line">
            <a:avLst/>
          </a:prstGeom>
          <a:noFill/>
          <a:ln w="9525">
            <a:solidFill>
              <a:schemeClr val="tx1"/>
            </a:solidFill>
            <a:round/>
          </a:ln>
        </p:spPr>
        <p:txBody>
          <a:bodyPr/>
          <a:lstStyle/>
          <a:p>
            <a:endParaRPr lang="zh-CN" altLang="en-US"/>
          </a:p>
        </p:txBody>
      </p:sp>
      <p:sp>
        <p:nvSpPr>
          <p:cNvPr id="61461" name="Line 23"/>
          <p:cNvSpPr>
            <a:spLocks noChangeShapeType="1"/>
          </p:cNvSpPr>
          <p:nvPr/>
        </p:nvSpPr>
        <p:spPr bwMode="auto">
          <a:xfrm flipH="1">
            <a:off x="3033713" y="1652588"/>
            <a:ext cx="381000" cy="0"/>
          </a:xfrm>
          <a:prstGeom prst="line">
            <a:avLst/>
          </a:prstGeom>
          <a:noFill/>
          <a:ln w="9525">
            <a:solidFill>
              <a:schemeClr val="tx1"/>
            </a:solidFill>
            <a:round/>
            <a:tailEnd type="triangle" w="med" len="med"/>
          </a:ln>
        </p:spPr>
        <p:txBody>
          <a:bodyPr/>
          <a:lstStyle/>
          <a:p>
            <a:endParaRPr lang="zh-CN" altLang="en-US"/>
          </a:p>
        </p:txBody>
      </p:sp>
      <p:sp>
        <p:nvSpPr>
          <p:cNvPr id="61462" name="AutoShape 24"/>
          <p:cNvSpPr/>
          <p:nvPr/>
        </p:nvSpPr>
        <p:spPr bwMode="auto">
          <a:xfrm>
            <a:off x="1128713" y="1576388"/>
            <a:ext cx="152400" cy="1219200"/>
          </a:xfrm>
          <a:prstGeom prst="leftBrace">
            <a:avLst>
              <a:gd name="adj1" fmla="val 66667"/>
              <a:gd name="adj2" fmla="val 50000"/>
            </a:avLst>
          </a:prstGeom>
          <a:noFill/>
          <a:ln w="9525">
            <a:solidFill>
              <a:schemeClr val="tx1"/>
            </a:solidFill>
            <a:round/>
          </a:ln>
        </p:spPr>
        <p:txBody>
          <a:bodyPr wrap="none" anchor="ctr"/>
          <a:lstStyle/>
          <a:p>
            <a:endParaRPr lang="zh-CN" altLang="en-US" sz="2000">
              <a:ea typeface="宋体" panose="02010600030101010101" pitchFamily="2" charset="-122"/>
            </a:endParaRPr>
          </a:p>
        </p:txBody>
      </p:sp>
      <p:sp>
        <p:nvSpPr>
          <p:cNvPr id="61463" name="Text Box 25"/>
          <p:cNvSpPr txBox="1">
            <a:spLocks noChangeArrowheads="1"/>
          </p:cNvSpPr>
          <p:nvPr/>
        </p:nvSpPr>
        <p:spPr bwMode="auto">
          <a:xfrm>
            <a:off x="512763" y="1652588"/>
            <a:ext cx="615950" cy="1066800"/>
          </a:xfrm>
          <a:prstGeom prst="rect">
            <a:avLst/>
          </a:prstGeom>
          <a:noFill/>
          <a:ln w="9525">
            <a:noFill/>
            <a:miter lim="800000"/>
          </a:ln>
        </p:spPr>
        <p:txBody>
          <a:bodyPr vert="eaVert">
            <a:spAutoFit/>
          </a:bodyPr>
          <a:lstStyle/>
          <a:p>
            <a:pPr>
              <a:spcBef>
                <a:spcPct val="50000"/>
              </a:spcBef>
            </a:pPr>
            <a:r>
              <a:rPr lang="zh-CN" altLang="en-US" sz="2000">
                <a:ea typeface="宋体" panose="02010600030101010101" pitchFamily="2" charset="-122"/>
              </a:rPr>
              <a:t>指令</a:t>
            </a:r>
            <a:endParaRPr lang="zh-CN" altLang="en-US" sz="2000">
              <a:ea typeface="宋体" panose="02010600030101010101" pitchFamily="2" charset="-122"/>
            </a:endParaRPr>
          </a:p>
        </p:txBody>
      </p:sp>
      <p:sp>
        <p:nvSpPr>
          <p:cNvPr id="61464" name="AutoShape 26"/>
          <p:cNvSpPr/>
          <p:nvPr/>
        </p:nvSpPr>
        <p:spPr bwMode="auto">
          <a:xfrm>
            <a:off x="1128713" y="3709988"/>
            <a:ext cx="76200" cy="1524000"/>
          </a:xfrm>
          <a:prstGeom prst="leftBrace">
            <a:avLst>
              <a:gd name="adj1" fmla="val 166667"/>
              <a:gd name="adj2" fmla="val 50000"/>
            </a:avLst>
          </a:prstGeom>
          <a:noFill/>
          <a:ln w="9525">
            <a:solidFill>
              <a:schemeClr val="tx1"/>
            </a:solidFill>
            <a:round/>
          </a:ln>
        </p:spPr>
        <p:txBody>
          <a:bodyPr wrap="none" anchor="ctr"/>
          <a:lstStyle/>
          <a:p>
            <a:endParaRPr lang="zh-CN" altLang="en-US" sz="2000">
              <a:ea typeface="宋体" panose="02010600030101010101" pitchFamily="2" charset="-122"/>
            </a:endParaRPr>
          </a:p>
        </p:txBody>
      </p:sp>
      <p:sp>
        <p:nvSpPr>
          <p:cNvPr id="61465" name="Text Box 28"/>
          <p:cNvSpPr txBox="1">
            <a:spLocks noChangeArrowheads="1"/>
          </p:cNvSpPr>
          <p:nvPr/>
        </p:nvSpPr>
        <p:spPr bwMode="auto">
          <a:xfrm>
            <a:off x="528638" y="4167188"/>
            <a:ext cx="615950" cy="838200"/>
          </a:xfrm>
          <a:prstGeom prst="rect">
            <a:avLst/>
          </a:prstGeom>
          <a:noFill/>
          <a:ln w="9525">
            <a:noFill/>
            <a:miter lim="800000"/>
          </a:ln>
        </p:spPr>
        <p:txBody>
          <a:bodyPr vert="eaVert">
            <a:spAutoFit/>
          </a:bodyPr>
          <a:lstStyle/>
          <a:p>
            <a:pPr>
              <a:spcBef>
                <a:spcPct val="50000"/>
              </a:spcBef>
            </a:pPr>
            <a:r>
              <a:rPr lang="zh-CN" altLang="en-US" sz="2000">
                <a:ea typeface="宋体" panose="02010600030101010101" pitchFamily="2" charset="-122"/>
              </a:rPr>
              <a:t>数据</a:t>
            </a:r>
            <a:endParaRPr lang="zh-CN" altLang="en-US" sz="2000">
              <a:ea typeface="宋体" panose="02010600030101010101" pitchFamily="2" charset="-122"/>
            </a:endParaRPr>
          </a:p>
        </p:txBody>
      </p:sp>
      <p:sp>
        <p:nvSpPr>
          <p:cNvPr id="61466" name="Text Box 29"/>
          <p:cNvSpPr txBox="1">
            <a:spLocks noChangeArrowheads="1"/>
          </p:cNvSpPr>
          <p:nvPr/>
        </p:nvSpPr>
        <p:spPr bwMode="auto">
          <a:xfrm>
            <a:off x="1428750" y="5614988"/>
            <a:ext cx="1624013" cy="400050"/>
          </a:xfrm>
          <a:prstGeom prst="rect">
            <a:avLst/>
          </a:prstGeom>
          <a:noFill/>
          <a:ln w="9525">
            <a:noFill/>
            <a:miter lim="800000"/>
          </a:ln>
        </p:spPr>
        <p:txBody>
          <a:bodyPr>
            <a:spAutoFit/>
          </a:bodyPr>
          <a:lstStyle/>
          <a:p>
            <a:pPr>
              <a:spcBef>
                <a:spcPct val="50000"/>
              </a:spcBef>
            </a:pPr>
            <a:r>
              <a:rPr lang="zh-CN" altLang="en-US" sz="2000">
                <a:ea typeface="宋体" panose="02010600030101010101" pitchFamily="2" charset="-122"/>
              </a:rPr>
              <a:t>存储器</a:t>
            </a:r>
            <a:endParaRPr lang="zh-CN" altLang="en-US" sz="2000">
              <a:ea typeface="宋体" panose="02010600030101010101" pitchFamily="2" charset="-122"/>
            </a:endParaRPr>
          </a:p>
        </p:txBody>
      </p:sp>
      <p:sp>
        <p:nvSpPr>
          <p:cNvPr id="61467" name="矩形 26"/>
          <p:cNvSpPr>
            <a:spLocks noChangeArrowheads="1"/>
          </p:cNvSpPr>
          <p:nvPr/>
        </p:nvSpPr>
        <p:spPr bwMode="auto">
          <a:xfrm>
            <a:off x="4067944" y="5445224"/>
            <a:ext cx="4359275" cy="461963"/>
          </a:xfrm>
          <a:prstGeom prst="rect">
            <a:avLst/>
          </a:prstGeom>
          <a:solidFill>
            <a:schemeClr val="accent2"/>
          </a:solidFill>
          <a:ln w="9525">
            <a:noFill/>
            <a:miter lim="800000"/>
          </a:ln>
        </p:spPr>
        <p:txBody>
          <a:bodyPr wrap="none">
            <a:spAutoFit/>
          </a:bodyPr>
          <a:lstStyle/>
          <a:p>
            <a:r>
              <a:rPr lang="en-US" altLang="zh-CN" sz="2400" b="1">
                <a:solidFill>
                  <a:schemeClr val="bg1"/>
                </a:solidFill>
                <a:ea typeface="宋体" panose="02010600030101010101" pitchFamily="2" charset="-122"/>
              </a:rPr>
              <a:t>Stored-program architecture</a:t>
            </a:r>
            <a:endParaRPr lang="en-US" altLang="zh-CN" sz="2400" b="1">
              <a:solidFill>
                <a:schemeClr val="bg1"/>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ctrTitle"/>
          </p:nvPr>
        </p:nvSpPr>
        <p:spPr>
          <a:xfrm>
            <a:off x="1190625" y="2844800"/>
            <a:ext cx="6953250" cy="728663"/>
          </a:xfrm>
        </p:spPr>
        <p:txBody>
          <a:bodyPr>
            <a:normAutofit fontScale="90000"/>
          </a:bodyPr>
          <a:lstStyle/>
          <a:p>
            <a:pPr eaLnBrk="1" hangingPunct="1"/>
            <a:r>
              <a:rPr lang="en-US" altLang="zh-CN" dirty="0" smtClean="0">
                <a:solidFill>
                  <a:srgbClr val="FF0000"/>
                </a:solidFill>
                <a:ea typeface="宋体" panose="02010600030101010101" pitchFamily="2" charset="-122"/>
              </a:rPr>
              <a:t>The History of Computer Viruses</a:t>
            </a:r>
            <a:endParaRPr lang="zh-CN" altLang="en-US" dirty="0" smtClean="0">
              <a:solidFill>
                <a:srgbClr val="FF0000"/>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normAutofit fontScale="90000"/>
          </a:bodyPr>
          <a:lstStyle/>
          <a:p>
            <a:pPr eaLnBrk="1" hangingPunct="1"/>
            <a:r>
              <a:rPr lang="en-US" altLang="zh-CN" smtClean="0">
                <a:ea typeface="宋体" panose="02010600030101010101" pitchFamily="2" charset="-122"/>
              </a:rPr>
              <a:t>Hostory</a:t>
            </a:r>
            <a:br>
              <a:rPr lang="en-US" altLang="zh-CN" smtClean="0">
                <a:ea typeface="宋体" panose="02010600030101010101" pitchFamily="2" charset="-122"/>
              </a:rPr>
            </a:br>
            <a:r>
              <a:rPr lang="en-US" altLang="zh-CN" smtClean="0">
                <a:ea typeface="宋体" panose="02010600030101010101" pitchFamily="2" charset="-122"/>
              </a:rPr>
              <a:t>——John Von Neumann(</a:t>
            </a:r>
            <a:r>
              <a:rPr lang="zh-CN" altLang="en-US" smtClean="0">
                <a:ea typeface="宋体" panose="02010600030101010101" pitchFamily="2" charset="-122"/>
              </a:rPr>
              <a:t>冯</a:t>
            </a:r>
            <a:r>
              <a:rPr lang="en-US" altLang="zh-CN" smtClean="0">
                <a:ea typeface="宋体" panose="02010600030101010101" pitchFamily="2" charset="-122"/>
              </a:rPr>
              <a:t>·</a:t>
            </a:r>
            <a:r>
              <a:rPr lang="zh-CN" altLang="en-US" smtClean="0">
                <a:ea typeface="宋体" panose="02010600030101010101" pitchFamily="2" charset="-122"/>
              </a:rPr>
              <a:t>诺依曼</a:t>
            </a:r>
            <a:r>
              <a:rPr lang="en-US" altLang="zh-CN" smtClean="0">
                <a:ea typeface="宋体" panose="02010600030101010101" pitchFamily="2" charset="-122"/>
              </a:rPr>
              <a:t>)</a:t>
            </a:r>
            <a:endParaRPr lang="zh-CN" altLang="en-US" smtClean="0">
              <a:ea typeface="宋体" panose="02010600030101010101" pitchFamily="2" charset="-122"/>
            </a:endParaRPr>
          </a:p>
        </p:txBody>
      </p:sp>
      <p:pic>
        <p:nvPicPr>
          <p:cNvPr id="63491" name="Picture 1029" descr="http://imgsrc.baidu.com/baike/abpic/item/a1ad16fabc8c098458ee9062.jpg">
            <a:hlinkClick r:id="rId1"/>
          </p:cNvPr>
          <p:cNvPicPr>
            <a:picLocks noChangeAspect="1" noChangeArrowheads="1"/>
          </p:cNvPicPr>
          <p:nvPr/>
        </p:nvPicPr>
        <p:blipFill>
          <a:blip r:embed="rId2"/>
          <a:srcRect/>
          <a:stretch>
            <a:fillRect/>
          </a:stretch>
        </p:blipFill>
        <p:spPr bwMode="auto">
          <a:xfrm>
            <a:off x="7553325" y="0"/>
            <a:ext cx="1590675" cy="1895475"/>
          </a:xfrm>
          <a:prstGeom prst="rect">
            <a:avLst/>
          </a:prstGeom>
          <a:noFill/>
          <a:ln w="9525">
            <a:noFill/>
            <a:miter lim="800000"/>
            <a:headEnd/>
            <a:tailEnd/>
          </a:ln>
        </p:spPr>
      </p:pic>
      <p:sp>
        <p:nvSpPr>
          <p:cNvPr id="63492" name="Rectangle 3"/>
          <p:cNvSpPr>
            <a:spLocks noGrp="1" noChangeArrowheads="1"/>
          </p:cNvSpPr>
          <p:nvPr>
            <p:ph type="body" idx="1"/>
          </p:nvPr>
        </p:nvSpPr>
        <p:spPr>
          <a:xfrm>
            <a:off x="511175" y="2924175"/>
            <a:ext cx="8382000" cy="3097213"/>
          </a:xfrm>
        </p:spPr>
        <p:txBody>
          <a:bodyPr/>
          <a:lstStyle/>
          <a:p>
            <a:pPr eaLnBrk="1" hangingPunct="1">
              <a:buFont typeface="Wingdings" panose="05000000000000000000" pitchFamily="2" charset="2"/>
              <a:buNone/>
            </a:pPr>
            <a:r>
              <a:rPr lang="en-US" altLang="zh-CN" sz="3200" smtClean="0">
                <a:ea typeface="宋体" panose="02010600030101010101" pitchFamily="2" charset="-122"/>
              </a:rPr>
              <a:t>The roots of the modern computer virus go back to 1949, when computer pioneer John von Neumann presented a paper on the "Theory and Organization of Complicated Automata," in which he postulated that a computer program could reproduce.</a:t>
            </a:r>
            <a:endParaRPr lang="zh-CN" altLang="en-US" sz="3200" smtClean="0">
              <a:ea typeface="宋体" panose="02010600030101010101" pitchFamily="2" charset="-122"/>
            </a:endParaRPr>
          </a:p>
        </p:txBody>
      </p:sp>
      <p:sp>
        <p:nvSpPr>
          <p:cNvPr id="5" name="AutoShape 132"/>
          <p:cNvSpPr>
            <a:spLocks noChangeArrowheads="1"/>
          </p:cNvSpPr>
          <p:nvPr/>
        </p:nvSpPr>
        <p:spPr bwMode="auto">
          <a:xfrm>
            <a:off x="466725" y="1556385"/>
            <a:ext cx="8426450" cy="1295400"/>
          </a:xfrm>
          <a:prstGeom prst="roundRect">
            <a:avLst>
              <a:gd name="adj" fmla="val 16667"/>
            </a:avLst>
          </a:prstGeom>
          <a:solidFill>
            <a:srgbClr val="FFFF99"/>
          </a:solidFill>
          <a:ln w="57150" cmpd="thickThin" algn="ctr">
            <a:solidFill>
              <a:srgbClr val="0000CC"/>
            </a:solidFill>
            <a:round/>
          </a:ln>
        </p:spPr>
        <p:txBody>
          <a:bodyPr lIns="36000" tIns="36000" rIns="36000" bIns="36000"/>
          <a:lstStyle/>
          <a:p>
            <a:r>
              <a:rPr lang="en-US" altLang="zh-CN" sz="2800">
                <a:ea typeface="宋体" panose="02010600030101010101" pitchFamily="2" charset="-122"/>
              </a:rPr>
              <a:t>Theory and Organization of Complicated Automata</a:t>
            </a:r>
            <a:endParaRPr lang="en-US" altLang="zh-CN" sz="2800">
              <a:ea typeface="宋体" panose="02010600030101010101" pitchFamily="2" charset="-122"/>
            </a:endParaRPr>
          </a:p>
          <a:p>
            <a:r>
              <a:rPr lang="en-US" altLang="zh-CN" sz="2800">
                <a:ea typeface="宋体" panose="02010600030101010101" pitchFamily="2" charset="-122"/>
              </a:rPr>
              <a:t>【</a:t>
            </a:r>
            <a:r>
              <a:rPr lang="zh-CN" altLang="en-US" sz="2800">
                <a:ea typeface="宋体" panose="02010600030101010101" pitchFamily="2" charset="-122"/>
              </a:rPr>
              <a:t>复杂自动装置的理论及组织的进化</a:t>
            </a:r>
            <a:r>
              <a:rPr lang="en-US" altLang="zh-CN" sz="2800">
                <a:ea typeface="宋体" panose="02010600030101010101" pitchFamily="2" charset="-122"/>
              </a:rPr>
              <a:t>,1949】</a:t>
            </a:r>
            <a:endParaRPr lang="zh-CN" altLang="en-US" sz="2800">
              <a:ea typeface="宋体" panose="02010600030101010101" pitchFamily="2" charset="-122"/>
            </a:endParaRPr>
          </a:p>
          <a:p>
            <a:endParaRPr lang="zh-CN" altLang="en-US" sz="1800">
              <a:ea typeface="宋体" panose="02010600030101010101" pitchFamily="2" charset="-122"/>
            </a:endParaRPr>
          </a:p>
          <a:p>
            <a:endParaRPr lang="zh-CN" altLang="en-US" sz="1600">
              <a:ea typeface="宋体" panose="02010600030101010101" pitchFamily="2" charset="-12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pPr eaLnBrk="1" hangingPunct="1"/>
            <a:r>
              <a:rPr lang="en-US" altLang="zh-CN" dirty="0" smtClean="0">
                <a:solidFill>
                  <a:srgbClr val="FF0000"/>
                </a:solidFill>
                <a:ea typeface="宋体" panose="02010600030101010101" pitchFamily="2" charset="-122"/>
              </a:rPr>
              <a:t>History—Core </a:t>
            </a:r>
            <a:r>
              <a:rPr lang="en-US" altLang="zh-CN" dirty="0">
                <a:solidFill>
                  <a:srgbClr val="FF0000"/>
                </a:solidFill>
                <a:ea typeface="宋体" panose="02010600030101010101" pitchFamily="2" charset="-122"/>
              </a:rPr>
              <a:t>War</a:t>
            </a:r>
            <a:endParaRPr lang="zh-CN" altLang="en-US" dirty="0">
              <a:solidFill>
                <a:srgbClr val="FF0000"/>
              </a:solidFill>
              <a:ea typeface="宋体" panose="02010600030101010101" pitchFamily="2" charset="-122"/>
            </a:endParaRPr>
          </a:p>
        </p:txBody>
      </p:sp>
      <p:sp>
        <p:nvSpPr>
          <p:cNvPr id="24579" name="Rectangle 3"/>
          <p:cNvSpPr>
            <a:spLocks noGrp="1" noChangeArrowheads="1"/>
          </p:cNvSpPr>
          <p:nvPr>
            <p:ph type="body" idx="1"/>
          </p:nvPr>
        </p:nvSpPr>
        <p:spPr>
          <a:xfrm>
            <a:off x="381000" y="1371600"/>
            <a:ext cx="5227005" cy="4145632"/>
          </a:xfrm>
        </p:spPr>
        <p:txBody>
          <a:bodyPr>
            <a:normAutofit fontScale="85000" lnSpcReduction="20000"/>
          </a:bodyPr>
          <a:lstStyle/>
          <a:p>
            <a:pPr algn="just" eaLnBrk="1" hangingPunct="1"/>
            <a:r>
              <a:rPr lang="en-US" altLang="zh-CN" dirty="0" smtClean="0">
                <a:ea typeface="宋体" panose="02010600030101010101" pitchFamily="2" charset="-122"/>
              </a:rPr>
              <a:t>Bell Labs employees </a:t>
            </a:r>
            <a:r>
              <a:rPr lang="en-US" altLang="zh-CN" dirty="0" smtClean="0">
                <a:solidFill>
                  <a:srgbClr val="C00000"/>
                </a:solidFill>
                <a:ea typeface="宋体" panose="02010600030101010101" pitchFamily="2" charset="-122"/>
              </a:rPr>
              <a:t>(Victor A. </a:t>
            </a:r>
            <a:r>
              <a:rPr lang="en-US" altLang="zh-CN" dirty="0" err="1" smtClean="0">
                <a:solidFill>
                  <a:srgbClr val="C00000"/>
                </a:solidFill>
                <a:ea typeface="宋体" panose="02010600030101010101" pitchFamily="2" charset="-122"/>
              </a:rPr>
              <a:t>Vyssotsky</a:t>
            </a:r>
            <a:r>
              <a:rPr lang="en-US" altLang="zh-CN" dirty="0" smtClean="0">
                <a:solidFill>
                  <a:srgbClr val="C00000"/>
                </a:solidFill>
                <a:ea typeface="宋体" panose="02010600030101010101" pitchFamily="2" charset="-122"/>
              </a:rPr>
              <a:t>, Robert </a:t>
            </a:r>
            <a:r>
              <a:rPr lang="en-US" altLang="zh-CN" dirty="0" err="1" smtClean="0">
                <a:solidFill>
                  <a:srgbClr val="C00000"/>
                </a:solidFill>
                <a:ea typeface="宋体" panose="02010600030101010101" pitchFamily="2" charset="-122"/>
              </a:rPr>
              <a:t>T.Morris</a:t>
            </a:r>
            <a:r>
              <a:rPr lang="en-US" altLang="zh-CN" dirty="0" smtClean="0">
                <a:solidFill>
                  <a:srgbClr val="C00000"/>
                </a:solidFill>
                <a:ea typeface="宋体" panose="02010600030101010101" pitchFamily="2" charset="-122"/>
              </a:rPr>
              <a:t> and M. Douglas </a:t>
            </a:r>
            <a:r>
              <a:rPr lang="en-US" altLang="zh-CN" dirty="0" err="1" smtClean="0">
                <a:solidFill>
                  <a:srgbClr val="C00000"/>
                </a:solidFill>
                <a:ea typeface="宋体" panose="02010600030101010101" pitchFamily="2" charset="-122"/>
              </a:rPr>
              <a:t>McIlroy</a:t>
            </a:r>
            <a:r>
              <a:rPr lang="en-US" altLang="zh-CN" dirty="0" smtClean="0">
                <a:solidFill>
                  <a:srgbClr val="C00000"/>
                </a:solidFill>
                <a:ea typeface="宋体" panose="02010600030101010101" pitchFamily="2" charset="-122"/>
              </a:rPr>
              <a:t>) </a:t>
            </a:r>
            <a:r>
              <a:rPr lang="en-US" altLang="zh-CN" dirty="0" smtClean="0">
                <a:ea typeface="宋体" panose="02010600030101010101" pitchFamily="2" charset="-122"/>
              </a:rPr>
              <a:t>gave life to von Neumann's theory in the 1960s in a game they called "Core Wars.“</a:t>
            </a:r>
            <a:endParaRPr lang="en-US" altLang="zh-CN" dirty="0" smtClean="0">
              <a:ea typeface="宋体" panose="02010600030101010101" pitchFamily="2" charset="-122"/>
            </a:endParaRPr>
          </a:p>
          <a:p>
            <a:pPr algn="just" eaLnBrk="1" hangingPunct="1"/>
            <a:r>
              <a:rPr lang="en-US" altLang="zh-CN" dirty="0" smtClean="0">
                <a:ea typeface="宋体" panose="02010600030101010101" pitchFamily="2" charset="-122"/>
              </a:rPr>
              <a:t>In this game, two programmers would unleash software "organisms" and watch as they vied for control of the computer. You can read about Core Wars in the May 1984 issue of </a:t>
            </a:r>
            <a:r>
              <a:rPr lang="en-US" altLang="zh-CN" i="1" dirty="0" smtClean="0">
                <a:ea typeface="宋体" panose="02010600030101010101" pitchFamily="2" charset="-122"/>
              </a:rPr>
              <a:t>Scientific American.</a:t>
            </a:r>
            <a:endParaRPr lang="zh-CN" altLang="en-US" dirty="0" smtClean="0">
              <a:latin typeface="宋体" panose="02010600030101010101" pitchFamily="2" charset="-122"/>
              <a:ea typeface="宋体" panose="02010600030101010101" pitchFamily="2" charset="-122"/>
            </a:endParaRPr>
          </a:p>
        </p:txBody>
      </p:sp>
      <p:pic>
        <p:nvPicPr>
          <p:cNvPr id="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68144" y="1484784"/>
            <a:ext cx="3091248" cy="3456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矩形 4"/>
          <p:cNvSpPr>
            <a:spLocks noChangeArrowheads="1"/>
          </p:cNvSpPr>
          <p:nvPr/>
        </p:nvSpPr>
        <p:spPr bwMode="auto">
          <a:xfrm>
            <a:off x="755576" y="5733256"/>
            <a:ext cx="763284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dirty="0">
                <a:ea typeface="宋体" panose="02010600030101010101" pitchFamily="2" charset="-122"/>
              </a:rPr>
              <a:t>http://www.codinghorror.com/blog/2008/04/core-war-two-programs-enter-one-program-leaves.html</a:t>
            </a:r>
            <a:endParaRPr lang="zh-CN" altLang="en-US" sz="2000"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iterate type="lt">
                                    <p:tmPct val="5000"/>
                                  </p:iterate>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p:txBody>
          <a:bodyPr/>
          <a:lstStyle/>
          <a:p>
            <a:endParaRPr lang="zh-CN" altLang="en-US" smtClean="0">
              <a:ea typeface="宋体" panose="02010600030101010101" pitchFamily="2" charset="-122"/>
            </a:endParaRPr>
          </a:p>
        </p:txBody>
      </p:sp>
      <p:sp>
        <p:nvSpPr>
          <p:cNvPr id="65539" name="内容占位符 2"/>
          <p:cNvSpPr>
            <a:spLocks noGrp="1"/>
          </p:cNvSpPr>
          <p:nvPr>
            <p:ph idx="1"/>
          </p:nvPr>
        </p:nvSpPr>
        <p:spPr/>
        <p:txBody>
          <a:bodyPr/>
          <a:lstStyle/>
          <a:p>
            <a:endParaRPr lang="zh-CN" altLang="en-US" smtClean="0">
              <a:ea typeface="宋体" panose="02010600030101010101" pitchFamily="2" charset="-122"/>
            </a:endParaRPr>
          </a:p>
        </p:txBody>
      </p:sp>
      <p:pic>
        <p:nvPicPr>
          <p:cNvPr id="65540" name="Picture 2"/>
          <p:cNvPicPr>
            <a:picLocks noChangeAspect="1" noChangeArrowheads="1"/>
          </p:cNvPicPr>
          <p:nvPr/>
        </p:nvPicPr>
        <p:blipFill>
          <a:blip r:embed="rId1"/>
          <a:srcRect/>
          <a:stretch>
            <a:fillRect/>
          </a:stretch>
        </p:blipFill>
        <p:spPr bwMode="auto">
          <a:xfrm>
            <a:off x="0" y="0"/>
            <a:ext cx="8467725" cy="4695825"/>
          </a:xfrm>
          <a:prstGeom prst="rect">
            <a:avLst/>
          </a:prstGeom>
          <a:noFill/>
          <a:ln w="9525">
            <a:noFill/>
            <a:miter lim="800000"/>
            <a:headEnd/>
            <a:tailEnd/>
          </a:ln>
        </p:spPr>
      </p:pic>
      <p:pic>
        <p:nvPicPr>
          <p:cNvPr id="27653" name="Picture 3"/>
          <p:cNvPicPr>
            <a:picLocks noChangeAspect="1" noChangeArrowheads="1"/>
          </p:cNvPicPr>
          <p:nvPr/>
        </p:nvPicPr>
        <p:blipFill>
          <a:blip r:embed="rId2"/>
          <a:srcRect/>
          <a:stretch>
            <a:fillRect/>
          </a:stretch>
        </p:blipFill>
        <p:spPr bwMode="auto">
          <a:xfrm>
            <a:off x="539750" y="2781300"/>
            <a:ext cx="9144000" cy="3257550"/>
          </a:xfrm>
          <a:prstGeom prst="rect">
            <a:avLst/>
          </a:prstGeom>
          <a:noFill/>
          <a:ln w="9525">
            <a:noFill/>
            <a:miter lim="800000"/>
            <a:headEnd/>
            <a:tailEnd/>
          </a:ln>
        </p:spPr>
      </p:pic>
      <p:pic>
        <p:nvPicPr>
          <p:cNvPr id="27654" name="Picture 4"/>
          <p:cNvPicPr>
            <a:picLocks noChangeAspect="1" noChangeArrowheads="1"/>
          </p:cNvPicPr>
          <p:nvPr/>
        </p:nvPicPr>
        <p:blipFill>
          <a:blip r:embed="rId3"/>
          <a:srcRect/>
          <a:stretch>
            <a:fillRect/>
          </a:stretch>
        </p:blipFill>
        <p:spPr bwMode="auto">
          <a:xfrm>
            <a:off x="1187450" y="4533900"/>
            <a:ext cx="8497888" cy="23241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7653"/>
                                        </p:tgtEl>
                                        <p:attrNameLst>
                                          <p:attrName>style.visibility</p:attrName>
                                        </p:attrNameLst>
                                      </p:cBhvr>
                                      <p:to>
                                        <p:strVal val="visible"/>
                                      </p:to>
                                    </p:set>
                                    <p:animEffect transition="in" filter="slide(fromBottom)">
                                      <p:cBhvr>
                                        <p:cTn id="7" dur="500"/>
                                        <p:tgtEl>
                                          <p:spTgt spid="2765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27654"/>
                                        </p:tgtEl>
                                        <p:attrNameLst>
                                          <p:attrName>style.visibility</p:attrName>
                                        </p:attrNameLst>
                                      </p:cBhvr>
                                      <p:to>
                                        <p:strVal val="visible"/>
                                      </p:to>
                                    </p:set>
                                    <p:animEffect transition="in" filter="slide(fromBottom)">
                                      <p:cBhvr>
                                        <p:cTn id="12" dur="500"/>
                                        <p:tgtEl>
                                          <p:spTgt spid="276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normAutofit/>
          </a:bodyPr>
          <a:lstStyle/>
          <a:p>
            <a:pPr eaLnBrk="1" hangingPunct="1"/>
            <a:r>
              <a:rPr lang="en-US" altLang="zh-CN" dirty="0" smtClean="0">
                <a:solidFill>
                  <a:srgbClr val="FF0000"/>
                </a:solidFill>
                <a:ea typeface="宋体" panose="02010600030101010101" pitchFamily="2" charset="-122"/>
              </a:rPr>
              <a:t>History—science-fiction</a:t>
            </a:r>
            <a:endParaRPr lang="zh-CN" altLang="en-US" dirty="0" smtClean="0">
              <a:solidFill>
                <a:srgbClr val="FF0000"/>
              </a:solidFill>
              <a:ea typeface="宋体" panose="02010600030101010101" pitchFamily="2" charset="-122"/>
            </a:endParaRPr>
          </a:p>
        </p:txBody>
      </p:sp>
      <p:sp>
        <p:nvSpPr>
          <p:cNvPr id="26628" name="Rectangle 3"/>
          <p:cNvSpPr>
            <a:spLocks noGrp="1" noChangeArrowheads="1"/>
          </p:cNvSpPr>
          <p:nvPr>
            <p:ph type="body" idx="1"/>
          </p:nvPr>
        </p:nvSpPr>
        <p:spPr>
          <a:xfrm>
            <a:off x="251520" y="1382307"/>
            <a:ext cx="4877048" cy="4663405"/>
          </a:xfrm>
        </p:spPr>
        <p:txBody>
          <a:bodyPr>
            <a:normAutofit fontScale="92500" lnSpcReduction="20000"/>
          </a:bodyPr>
          <a:lstStyle/>
          <a:p>
            <a:pPr algn="just" eaLnBrk="1" hangingPunct="1"/>
            <a:r>
              <a:rPr lang="en-US" altLang="zh-CN" dirty="0">
                <a:ea typeface="宋体" panose="02010600030101010101" pitchFamily="2" charset="-122"/>
              </a:rPr>
              <a:t>T</a:t>
            </a:r>
            <a:r>
              <a:rPr lang="en-US" altLang="zh-CN" dirty="0" smtClean="0">
                <a:ea typeface="宋体" panose="02010600030101010101" pitchFamily="2" charset="-122"/>
              </a:rPr>
              <a:t>wo science-fiction books in the 1970s helped to promote the concept of a replicating program. </a:t>
            </a:r>
            <a:endParaRPr lang="en-US" altLang="zh-CN" dirty="0" smtClean="0">
              <a:ea typeface="宋体" panose="02010600030101010101" pitchFamily="2" charset="-122"/>
            </a:endParaRPr>
          </a:p>
          <a:p>
            <a:pPr algn="just" eaLnBrk="1" hangingPunct="1"/>
            <a:r>
              <a:rPr lang="en-US" altLang="zh-CN" dirty="0" smtClean="0">
                <a:ea typeface="宋体" panose="02010600030101010101" pitchFamily="2" charset="-122"/>
              </a:rPr>
              <a:t>John Brunner's </a:t>
            </a:r>
            <a:r>
              <a:rPr lang="en-US" altLang="zh-CN" i="1" dirty="0" smtClean="0">
                <a:solidFill>
                  <a:schemeClr val="accent6">
                    <a:lumMod val="75000"/>
                  </a:schemeClr>
                </a:solidFill>
                <a:ea typeface="宋体" panose="02010600030101010101" pitchFamily="2" charset="-122"/>
              </a:rPr>
              <a:t>Shockwave Rider</a:t>
            </a:r>
            <a:r>
              <a:rPr lang="en-US" altLang="zh-CN" dirty="0" smtClean="0">
                <a:ea typeface="宋体" panose="02010600030101010101" pitchFamily="2" charset="-122"/>
              </a:rPr>
              <a:t> and Thomas Ryan's </a:t>
            </a:r>
            <a:r>
              <a:rPr lang="en-US" altLang="zh-CN" i="1" dirty="0" smtClean="0">
                <a:solidFill>
                  <a:schemeClr val="accent6">
                    <a:lumMod val="75000"/>
                  </a:schemeClr>
                </a:solidFill>
                <a:ea typeface="宋体" panose="02010600030101010101" pitchFamily="2" charset="-122"/>
              </a:rPr>
              <a:t>Adolescence of P-1 </a:t>
            </a:r>
            <a:r>
              <a:rPr lang="en-US" altLang="zh-CN" dirty="0" smtClean="0">
                <a:ea typeface="宋体" panose="02010600030101010101" pitchFamily="2" charset="-122"/>
              </a:rPr>
              <a:t>depicted worlds where a piece of software could transfer itself from one computer to another without detection.</a:t>
            </a:r>
            <a:endParaRPr lang="zh-CN" altLang="en-US" dirty="0" smtClean="0">
              <a:latin typeface="宋体" panose="02010600030101010101" pitchFamily="2" charset="-122"/>
              <a:ea typeface="Arial Unicode MS" panose="020B0604020202020204" charset="-122"/>
              <a:cs typeface="Arial Unicode MS" panose="020B0604020202020204" charset="-122"/>
            </a:endParaRPr>
          </a:p>
        </p:txBody>
      </p:sp>
      <p:pic>
        <p:nvPicPr>
          <p:cNvPr id="819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92080" y="1382307"/>
            <a:ext cx="2079286" cy="29825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4248" y="3573016"/>
            <a:ext cx="2134102" cy="3019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fontScale="90000"/>
          </a:bodyPr>
          <a:lstStyle/>
          <a:p>
            <a:r>
              <a:rPr lang="en-US" altLang="zh-CN" dirty="0" smtClean="0">
                <a:solidFill>
                  <a:srgbClr val="FF0000"/>
                </a:solidFill>
                <a:ea typeface="宋体" panose="02010600030101010101" pitchFamily="2" charset="-122"/>
              </a:rPr>
              <a:t>History</a:t>
            </a:r>
            <a:br>
              <a:rPr lang="en-US" altLang="zh-CN" dirty="0" smtClean="0">
                <a:ea typeface="宋体" panose="02010600030101010101" pitchFamily="2" charset="-122"/>
              </a:rPr>
            </a:br>
            <a:r>
              <a:rPr lang="en-US" altLang="zh-CN" dirty="0" smtClean="0">
                <a:solidFill>
                  <a:srgbClr val="FF0000"/>
                </a:solidFill>
                <a:ea typeface="宋体" panose="02010600030101010101" pitchFamily="2" charset="-122"/>
              </a:rPr>
              <a:t>——The </a:t>
            </a:r>
            <a:r>
              <a:rPr lang="en-US" altLang="zh-CN" dirty="0" smtClean="0">
                <a:solidFill>
                  <a:srgbClr val="FF0000"/>
                </a:solidFill>
              </a:rPr>
              <a:t>scientist break the ice</a:t>
            </a:r>
            <a:endParaRPr lang="zh-CN" altLang="en-US" dirty="0" smtClean="0">
              <a:solidFill>
                <a:srgbClr val="FF0000"/>
              </a:solidFill>
              <a:ea typeface="宋体" panose="02010600030101010101" pitchFamily="2" charset="-122"/>
            </a:endParaRPr>
          </a:p>
        </p:txBody>
      </p:sp>
      <p:sp>
        <p:nvSpPr>
          <p:cNvPr id="27651" name="Rectangle 3"/>
          <p:cNvSpPr>
            <a:spLocks noGrp="1" noChangeArrowheads="1"/>
          </p:cNvSpPr>
          <p:nvPr>
            <p:ph type="body" idx="1"/>
          </p:nvPr>
        </p:nvSpPr>
        <p:spPr>
          <a:xfrm>
            <a:off x="381000" y="1371600"/>
            <a:ext cx="8382000" cy="2562225"/>
          </a:xfrm>
        </p:spPr>
        <p:txBody>
          <a:bodyPr>
            <a:normAutofit fontScale="85000" lnSpcReduction="10000"/>
          </a:bodyPr>
          <a:lstStyle/>
          <a:p>
            <a:pPr algn="just" eaLnBrk="1" hangingPunct="1">
              <a:lnSpc>
                <a:spcPct val="90000"/>
              </a:lnSpc>
            </a:pPr>
            <a:r>
              <a:rPr lang="en-US" altLang="zh-CN" smtClean="0">
                <a:ea typeface="宋体" panose="02010600030101010101" pitchFamily="2" charset="-122"/>
              </a:rPr>
              <a:t>Fred Cohen presented the first rigorous mathematical definition for a computer virus in his 1986 Ph.D. thesis. Cohen coined the term "virus" at this point and is considered the father of what we know today as a computer virus. He sums it up in one sentence as "a program that can infect other programs by modifying them to include a, possibly evolved, version of itself." </a:t>
            </a:r>
            <a:endParaRPr lang="zh-CN" altLang="en-US" smtClean="0">
              <a:ea typeface="宋体" panose="02010600030101010101" pitchFamily="2" charset="-122"/>
            </a:endParaRPr>
          </a:p>
        </p:txBody>
      </p:sp>
      <p:pic>
        <p:nvPicPr>
          <p:cNvPr id="27652"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5576" y="3823566"/>
            <a:ext cx="1872208" cy="2666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832" y="3823566"/>
            <a:ext cx="2735262" cy="280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AutoShape 132"/>
          <p:cNvSpPr>
            <a:spLocks noChangeArrowheads="1"/>
          </p:cNvSpPr>
          <p:nvPr/>
        </p:nvSpPr>
        <p:spPr bwMode="auto">
          <a:xfrm>
            <a:off x="499501" y="1917591"/>
            <a:ext cx="8426450" cy="1507689"/>
          </a:xfrm>
          <a:prstGeom prst="roundRect">
            <a:avLst>
              <a:gd name="adj" fmla="val 16667"/>
            </a:avLst>
          </a:prstGeom>
          <a:solidFill>
            <a:srgbClr val="FFFF99"/>
          </a:solidFill>
          <a:ln w="57150" cmpd="thickThin" algn="ctr">
            <a:solidFill>
              <a:srgbClr val="0000CC"/>
            </a:solidFill>
            <a:round/>
          </a:ln>
        </p:spPr>
        <p:txBody>
          <a:bodyPr lIns="36000" tIns="36000" rIns="36000" bIns="36000"/>
          <a:lstStyle/>
          <a:p>
            <a:r>
              <a:rPr lang="en-US" altLang="zh-CN" sz="2800" dirty="0">
                <a:ea typeface="宋体" panose="02010600030101010101" pitchFamily="2" charset="-122"/>
              </a:rPr>
              <a:t>A program that can 'infect' other programs by modifying them to include a possibly evolved copy of </a:t>
            </a:r>
            <a:r>
              <a:rPr lang="en-US" altLang="zh-CN" sz="2800" dirty="0" smtClean="0">
                <a:ea typeface="宋体" panose="02010600030101010101" pitchFamily="2" charset="-122"/>
              </a:rPr>
              <a:t>itself</a:t>
            </a:r>
            <a:endParaRPr lang="en-US" altLang="zh-CN" sz="2800" dirty="0" smtClean="0">
              <a:ea typeface="宋体" panose="02010600030101010101" pitchFamily="2" charset="-122"/>
            </a:endParaRPr>
          </a:p>
          <a:p>
            <a:pPr algn="r"/>
            <a:r>
              <a:rPr lang="en-US" altLang="zh-CN" sz="2800" dirty="0" smtClean="0">
                <a:ea typeface="宋体" panose="02010600030101010101" pitchFamily="2" charset="-122"/>
              </a:rPr>
              <a:t>---</a:t>
            </a:r>
            <a:r>
              <a:rPr lang="en-US" altLang="zh-CN" sz="1800" dirty="0" smtClean="0">
                <a:latin typeface="宋体" panose="02010600030101010101" pitchFamily="2" charset="-122"/>
                <a:ea typeface="宋体" panose="02010600030101010101" pitchFamily="2" charset="-122"/>
              </a:rPr>
              <a:t> </a:t>
            </a:r>
            <a:r>
              <a:rPr lang="en-US" altLang="zh-CN" sz="1800" dirty="0">
                <a:latin typeface="宋体" panose="02010600030101010101" pitchFamily="2" charset="-122"/>
                <a:ea typeface="宋体" panose="02010600030101010101" pitchFamily="2" charset="-122"/>
              </a:rPr>
              <a:t>Fred </a:t>
            </a:r>
            <a:r>
              <a:rPr lang="en-US" altLang="zh-CN" sz="1800" dirty="0" smtClean="0">
                <a:latin typeface="宋体" panose="02010600030101010101" pitchFamily="2" charset="-122"/>
                <a:ea typeface="宋体" panose="02010600030101010101" pitchFamily="2" charset="-122"/>
              </a:rPr>
              <a:t>Cohen</a:t>
            </a:r>
            <a:endParaRPr lang="zh-CN" altLang="en-US" sz="1600" dirty="0">
              <a:ea typeface="宋体" panose="02010600030101010101" pitchFamily="2" charset="-122"/>
            </a:endParaRPr>
          </a:p>
        </p:txBody>
      </p:sp>
      <p:sp>
        <p:nvSpPr>
          <p:cNvPr id="27657" name="矩形 7"/>
          <p:cNvSpPr>
            <a:spLocks noChangeArrowheads="1"/>
          </p:cNvSpPr>
          <p:nvPr/>
        </p:nvSpPr>
        <p:spPr bwMode="auto">
          <a:xfrm>
            <a:off x="6297545" y="3823566"/>
            <a:ext cx="1044010" cy="260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200">
                <a:solidFill>
                  <a:schemeClr val="bg1"/>
                </a:solidFill>
                <a:ea typeface="宋体" panose="02010600030101010101" pitchFamily="2" charset="-122"/>
              </a:rPr>
              <a:t>Len Adleman</a:t>
            </a:r>
            <a:endParaRPr lang="zh-CN" altLang="en-US" sz="1200">
              <a:solidFill>
                <a:schemeClr val="bg1"/>
              </a:solidFill>
              <a:ea typeface="宋体" panose="02010600030101010101" pitchFamily="2" charset="-122"/>
            </a:endParaRPr>
          </a:p>
        </p:txBody>
      </p:sp>
      <p:pic>
        <p:nvPicPr>
          <p:cNvPr id="10" name="Picture 5" descr="http://upload.wikimedia.org/wikipedia/commons/thumb/a/af/Len-mankin-pic.jpg/220px-Len-mankin-pic.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8224" y="3893677"/>
            <a:ext cx="1864600" cy="2666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29702"/>
                                        </p:tgtEl>
                                        <p:attrNameLst>
                                          <p:attrName>style.visibility</p:attrName>
                                        </p:attrNameLst>
                                      </p:cBhvr>
                                      <p:to>
                                        <p:strVal val="visible"/>
                                      </p:to>
                                    </p:set>
                                    <p:animEffect transition="in" filter="slide(fromBottom)">
                                      <p:cBhvr>
                                        <p:cTn id="13" dur="500"/>
                                        <p:tgtEl>
                                          <p:spTgt spid="297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a:xfrm>
            <a:off x="457200" y="461417"/>
            <a:ext cx="8229600" cy="769441"/>
          </a:xfrm>
        </p:spPr>
        <p:txBody>
          <a:bodyPr>
            <a:spAutoFit/>
          </a:bodyPr>
          <a:lstStyle/>
          <a:p>
            <a:pPr>
              <a:tabLst>
                <a:tab pos="0" algn="l"/>
                <a:tab pos="456565" algn="l"/>
                <a:tab pos="913130" algn="l"/>
                <a:tab pos="1370330" algn="l"/>
                <a:tab pos="1826895" algn="l"/>
                <a:tab pos="2284095" algn="l"/>
                <a:tab pos="2740660" algn="l"/>
                <a:tab pos="3197860" algn="l"/>
                <a:tab pos="3654425" algn="l"/>
                <a:tab pos="4110990" algn="l"/>
                <a:tab pos="4568190" algn="l"/>
                <a:tab pos="5024755" algn="l"/>
                <a:tab pos="5481955" algn="l"/>
                <a:tab pos="5938520" algn="l"/>
                <a:tab pos="6395720" algn="l"/>
                <a:tab pos="6852285" algn="l"/>
                <a:tab pos="7309485" algn="l"/>
                <a:tab pos="7766050" algn="l"/>
                <a:tab pos="8222615" algn="l"/>
                <a:tab pos="8679815" algn="l"/>
                <a:tab pos="9136380" algn="l"/>
              </a:tabLst>
            </a:pPr>
            <a:r>
              <a:rPr lang="en-GB" dirty="0" smtClean="0"/>
              <a:t>What is a malware?</a:t>
            </a:r>
            <a:endParaRPr lang="en-GB" dirty="0" smtClean="0"/>
          </a:p>
        </p:txBody>
      </p:sp>
      <p:sp>
        <p:nvSpPr>
          <p:cNvPr id="5123" name="Rectangle 2"/>
          <p:cNvSpPr>
            <a:spLocks noGrp="1" noChangeArrowheads="1"/>
          </p:cNvSpPr>
          <p:nvPr>
            <p:ph idx="1"/>
          </p:nvPr>
        </p:nvSpPr>
        <p:spPr>
          <a:xfrm>
            <a:off x="457201" y="1524001"/>
            <a:ext cx="5486399" cy="4724400"/>
          </a:xfrm>
        </p:spPr>
        <p:txBody>
          <a:bodyPr>
            <a:normAutofit/>
          </a:bodyPr>
          <a:lstStyle/>
          <a:p>
            <a:r>
              <a:rPr lang="en-US" altLang="zh-CN" sz="2400" dirty="0"/>
              <a:t>A Malware is a set of instructions that run on your computer and make your system do something that an attacker wants it to do.</a:t>
            </a:r>
            <a:endParaRPr lang="en-US" altLang="zh-CN" sz="2400" dirty="0"/>
          </a:p>
          <a:p>
            <a:r>
              <a:rPr lang="en-US" altLang="zh-CN" sz="2400" dirty="0"/>
              <a:t>In other words, Malware is programming (code, scripts, active content, and other software) designed to disrupt or deny operation, gather information that leads to loss of privacy or exploitation, gain unauthorized access to system resources, and other abusive behavior</a:t>
            </a:r>
            <a:endParaRPr lang="en-US" altLang="zh-CN" sz="2400" dirty="0"/>
          </a:p>
        </p:txBody>
      </p:sp>
      <p:sp>
        <p:nvSpPr>
          <p:cNvPr id="8196" name="Date Placeholder 6"/>
          <p:cNvSpPr>
            <a:spLocks noGrp="1"/>
          </p:cNvSpPr>
          <p:nvPr>
            <p:ph type="dt" sz="half" idx="10"/>
          </p:nvPr>
        </p:nvSpPr>
        <p:spPr/>
        <p:txBody>
          <a:bodyPr/>
          <a:lstStyle/>
          <a:p>
            <a:pPr>
              <a:defRPr/>
            </a:pPr>
            <a:fld id="{BFB69102-3D9C-49F2-9DED-56C6AC48B2F1}" type="datetime1">
              <a:rPr lang="en-US"/>
            </a:fld>
            <a:endParaRPr lang="en-GB" dirty="0"/>
          </a:p>
        </p:txBody>
      </p:sp>
      <p:sp>
        <p:nvSpPr>
          <p:cNvPr id="8198" name="Footer Placeholder 8"/>
          <p:cNvSpPr>
            <a:spLocks noGrp="1"/>
          </p:cNvSpPr>
          <p:nvPr>
            <p:ph type="ftr" sz="quarter" idx="11"/>
          </p:nvPr>
        </p:nvSpPr>
        <p:spPr/>
        <p:txBody>
          <a:bodyPr/>
          <a:lstStyle/>
          <a:p>
            <a:pPr>
              <a:defRPr/>
            </a:pPr>
            <a:r>
              <a:rPr lang="en-GB"/>
              <a:t>Malware</a:t>
            </a:r>
            <a:endParaRPr lang="en-GB"/>
          </a:p>
        </p:txBody>
      </p:sp>
      <p:sp>
        <p:nvSpPr>
          <p:cNvPr id="8197" name="Slide Number Placeholder 7"/>
          <p:cNvSpPr>
            <a:spLocks noGrp="1"/>
          </p:cNvSpPr>
          <p:nvPr>
            <p:ph type="sldNum" sz="quarter" idx="12"/>
          </p:nvPr>
        </p:nvSpPr>
        <p:spPr/>
        <p:txBody>
          <a:bodyPr/>
          <a:lstStyle/>
          <a:p>
            <a:pPr>
              <a:defRPr/>
            </a:pPr>
            <a:fld id="{26CFEDF8-4EAB-477F-8421-3FCE5D3355DB}" type="slidenum">
              <a:rPr lang="en-GB"/>
            </a:fld>
            <a:endParaRPr lang="en-GB"/>
          </a:p>
        </p:txBody>
      </p:sp>
      <p:pic>
        <p:nvPicPr>
          <p:cNvPr id="7" name="Picture 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91200" y="2133600"/>
            <a:ext cx="33528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p:cNvSpPr>
            <a:spLocks noGrp="1"/>
          </p:cNvSpPr>
          <p:nvPr>
            <p:ph type="title"/>
          </p:nvPr>
        </p:nvSpPr>
        <p:spPr/>
        <p:txBody>
          <a:bodyPr/>
          <a:lstStyle/>
          <a:p>
            <a:endParaRPr lang="zh-CN" altLang="en-US" smtClean="0">
              <a:ea typeface="宋体" panose="02010600030101010101" pitchFamily="2" charset="-122"/>
            </a:endParaRPr>
          </a:p>
        </p:txBody>
      </p:sp>
      <p:pic>
        <p:nvPicPr>
          <p:cNvPr id="68611" name="Picture 2"/>
          <p:cNvPicPr>
            <a:picLocks noChangeAspect="1" noChangeArrowheads="1"/>
          </p:cNvPicPr>
          <p:nvPr/>
        </p:nvPicPr>
        <p:blipFill>
          <a:blip r:embed="rId1"/>
          <a:srcRect/>
          <a:stretch>
            <a:fillRect/>
          </a:stretch>
        </p:blipFill>
        <p:spPr bwMode="auto">
          <a:xfrm>
            <a:off x="0" y="0"/>
            <a:ext cx="9131300" cy="5949950"/>
          </a:xfrm>
          <a:prstGeom prst="rect">
            <a:avLst/>
          </a:prstGeom>
          <a:noFill/>
          <a:ln w="9525">
            <a:noFill/>
            <a:miter lim="800000"/>
            <a:headEnd/>
            <a:tailEnd/>
          </a:ln>
        </p:spPr>
      </p:pic>
      <p:sp>
        <p:nvSpPr>
          <p:cNvPr id="5" name="AutoShape 132"/>
          <p:cNvSpPr>
            <a:spLocks noChangeArrowheads="1"/>
          </p:cNvSpPr>
          <p:nvPr/>
        </p:nvSpPr>
        <p:spPr bwMode="auto">
          <a:xfrm>
            <a:off x="323850" y="981075"/>
            <a:ext cx="8424863" cy="1655763"/>
          </a:xfrm>
          <a:prstGeom prst="roundRect">
            <a:avLst>
              <a:gd name="adj" fmla="val 16667"/>
            </a:avLst>
          </a:prstGeom>
          <a:solidFill>
            <a:srgbClr val="FFFF99"/>
          </a:solidFill>
          <a:ln w="57150" cmpd="thickThin" algn="ctr">
            <a:solidFill>
              <a:srgbClr val="0000CC"/>
            </a:solidFill>
            <a:round/>
          </a:ln>
        </p:spPr>
        <p:txBody>
          <a:bodyPr lIns="36000" tIns="36000" rIns="36000" bIns="36000"/>
          <a:lstStyle/>
          <a:p>
            <a:r>
              <a:rPr lang="en-US" altLang="zh-CN" sz="2800">
                <a:ea typeface="宋体" panose="02010600030101010101" pitchFamily="2" charset="-122"/>
              </a:rPr>
              <a:t>A program that can 'infect' other programs by modifying them to include a possibly evolved copy of itself---</a:t>
            </a:r>
            <a:r>
              <a:rPr lang="en-US" altLang="zh-CN" sz="1800">
                <a:latin typeface="宋体" panose="02010600030101010101" pitchFamily="2" charset="-122"/>
                <a:ea typeface="宋体" panose="02010600030101010101" pitchFamily="2" charset="-122"/>
              </a:rPr>
              <a:t> Fred Cohen</a:t>
            </a:r>
            <a:endParaRPr lang="zh-CN" altLang="en-US" sz="1800">
              <a:ea typeface="宋体" panose="02010600030101010101" pitchFamily="2" charset="-122"/>
            </a:endParaRPr>
          </a:p>
          <a:p>
            <a:endParaRPr lang="zh-CN" altLang="en-US" sz="160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4" descr="&#10;fig7.1.pdf                                                     00ABB570  Mnementh                      BEAE7A2F:"/>
          <p:cNvPicPr>
            <a:picLocks noChangeAspect="1" noChangeArrowheads="1"/>
          </p:cNvPicPr>
          <p:nvPr/>
        </p:nvPicPr>
        <p:blipFill>
          <a:blip r:embed="rId1">
            <a:extLst>
              <a:ext uri="{28A0092B-C50C-407E-A947-70E740481C1C}">
                <a14:useLocalDpi xmlns:a14="http://schemas.microsoft.com/office/drawing/2010/main" val="0"/>
              </a:ext>
            </a:extLst>
          </a:blip>
          <a:srcRect l="4633" t="3580" r="4633" b="44745"/>
          <a:stretch>
            <a:fillRect/>
          </a:stretch>
        </p:blipFill>
        <p:spPr bwMode="auto">
          <a:xfrm>
            <a:off x="-36513" y="-26988"/>
            <a:ext cx="9180513" cy="6762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Rectangle 2"/>
          <p:cNvSpPr>
            <a:spLocks noGrp="1" noChangeArrowheads="1"/>
          </p:cNvSpPr>
          <p:nvPr>
            <p:ph type="title"/>
          </p:nvPr>
        </p:nvSpPr>
        <p:spPr>
          <a:xfrm>
            <a:off x="8305800" y="71438"/>
            <a:ext cx="1090613" cy="3429000"/>
          </a:xfrm>
        </p:spPr>
        <p:txBody>
          <a:bodyPr vert="eaVert">
            <a:normAutofit fontScale="90000"/>
          </a:bodyPr>
          <a:lstStyle/>
          <a:p>
            <a:r>
              <a:rPr lang="en-US" altLang="zh-CN" dirty="0" smtClean="0">
                <a:solidFill>
                  <a:srgbClr val="FF0000"/>
                </a:solidFill>
                <a:ea typeface="宋体" panose="02010600030101010101" pitchFamily="2" charset="-122"/>
              </a:rPr>
              <a:t>Virus Structure</a:t>
            </a:r>
            <a:endParaRPr lang="en-US" altLang="zh-CN" dirty="0" smtClean="0">
              <a:solidFill>
                <a:srgbClr val="FF0000"/>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1"/>
          <p:cNvPicPr>
            <a:picLocks noChangeAspect="1" noChangeArrowheads="1"/>
          </p:cNvPicPr>
          <p:nvPr/>
        </p:nvPicPr>
        <p:blipFill>
          <a:blip r:embed="rId1"/>
          <a:srcRect/>
          <a:stretch>
            <a:fillRect/>
          </a:stretch>
        </p:blipFill>
        <p:spPr bwMode="auto">
          <a:xfrm>
            <a:off x="0" y="908050"/>
            <a:ext cx="9144000" cy="5949950"/>
          </a:xfrm>
          <a:prstGeom prst="rect">
            <a:avLst/>
          </a:prstGeom>
          <a:noFill/>
          <a:ln w="9525">
            <a:noFill/>
            <a:miter lim="800000"/>
            <a:headEnd/>
            <a:tailEnd/>
          </a:ln>
        </p:spPr>
      </p:pic>
      <p:sp>
        <p:nvSpPr>
          <p:cNvPr id="70659" name="标题 6"/>
          <p:cNvSpPr>
            <a:spLocks noGrp="1"/>
          </p:cNvSpPr>
          <p:nvPr>
            <p:ph type="title"/>
          </p:nvPr>
        </p:nvSpPr>
        <p:spPr>
          <a:xfrm>
            <a:off x="-36513" y="71438"/>
            <a:ext cx="4906963" cy="857250"/>
          </a:xfrm>
        </p:spPr>
        <p:txBody>
          <a:bodyPr>
            <a:normAutofit fontScale="90000"/>
          </a:bodyPr>
          <a:lstStyle/>
          <a:p>
            <a:r>
              <a:rPr lang="en-US" altLang="zh-CN" sz="2800" smtClean="0">
                <a:ea typeface="宋体" panose="02010600030101010101" pitchFamily="2" charset="-122"/>
              </a:rPr>
              <a:t>self-reproducing programs</a:t>
            </a:r>
            <a:br>
              <a:rPr lang="en-US" altLang="zh-CN" sz="2800" smtClean="0">
                <a:ea typeface="宋体" panose="02010600030101010101" pitchFamily="2" charset="-122"/>
              </a:rPr>
            </a:br>
            <a:r>
              <a:rPr lang="zh-CN" altLang="en-US" sz="2800" smtClean="0">
                <a:ea typeface="宋体" panose="02010600030101010101" pitchFamily="2" charset="-122"/>
              </a:rPr>
              <a:t>（程序指向自身）</a:t>
            </a:r>
            <a:endParaRPr lang="zh-CN" altLang="en-US" sz="2800" smtClean="0">
              <a:ea typeface="宋体" panose="02010600030101010101" pitchFamily="2" charset="-122"/>
            </a:endParaRPr>
          </a:p>
        </p:txBody>
      </p:sp>
      <p:sp>
        <p:nvSpPr>
          <p:cNvPr id="70660" name="矩形 8"/>
          <p:cNvSpPr>
            <a:spLocks noChangeArrowheads="1"/>
          </p:cNvSpPr>
          <p:nvPr/>
        </p:nvSpPr>
        <p:spPr bwMode="auto">
          <a:xfrm>
            <a:off x="4643438" y="4724400"/>
            <a:ext cx="4105275" cy="792163"/>
          </a:xfrm>
          <a:prstGeom prst="rect">
            <a:avLst/>
          </a:prstGeom>
          <a:noFill/>
          <a:ln w="107950" cap="sq" cmpd="thickThin">
            <a:solidFill>
              <a:srgbClr val="FF0000"/>
            </a:solidFill>
            <a:round/>
            <a:headEnd type="none" w="lg" len="med"/>
            <a:tailEnd type="triangle" w="lg" len="med"/>
          </a:ln>
        </p:spPr>
        <p:txBody>
          <a:bodyPr wrap="none" anchor="ctr"/>
          <a:lstStyle/>
          <a:p>
            <a:pPr algn="ctr"/>
            <a:endParaRPr lang="zh-CN" altLang="en-US">
              <a:ea typeface="宋体" panose="02010600030101010101" pitchFamily="2" charset="-122"/>
            </a:endParaRPr>
          </a:p>
        </p:txBody>
      </p:sp>
      <p:pic>
        <p:nvPicPr>
          <p:cNvPr id="32773" name="Picture 2"/>
          <p:cNvPicPr>
            <a:picLocks noChangeAspect="1" noChangeArrowheads="1"/>
          </p:cNvPicPr>
          <p:nvPr/>
        </p:nvPicPr>
        <p:blipFill>
          <a:blip r:embed="rId2"/>
          <a:srcRect/>
          <a:stretch>
            <a:fillRect/>
          </a:stretch>
        </p:blipFill>
        <p:spPr bwMode="auto">
          <a:xfrm>
            <a:off x="3175" y="1700213"/>
            <a:ext cx="9248775" cy="3305175"/>
          </a:xfrm>
          <a:prstGeom prst="rect">
            <a:avLst/>
          </a:prstGeom>
          <a:noFill/>
          <a:ln w="111125" cmpd="thickThin">
            <a:solidFill>
              <a:srgbClr val="FF0000"/>
            </a:solidFill>
            <a:miter lim="800000"/>
            <a:headEnd/>
            <a:tailEnd/>
          </a:ln>
        </p:spPr>
      </p:pic>
      <p:sp>
        <p:nvSpPr>
          <p:cNvPr id="10" name="AutoShape 132"/>
          <p:cNvSpPr>
            <a:spLocks noChangeArrowheads="1"/>
          </p:cNvSpPr>
          <p:nvPr/>
        </p:nvSpPr>
        <p:spPr bwMode="auto">
          <a:xfrm>
            <a:off x="395288" y="5157788"/>
            <a:ext cx="8424862" cy="1655762"/>
          </a:xfrm>
          <a:prstGeom prst="roundRect">
            <a:avLst>
              <a:gd name="adj" fmla="val 16667"/>
            </a:avLst>
          </a:prstGeom>
          <a:solidFill>
            <a:srgbClr val="FFFF99"/>
          </a:solidFill>
          <a:ln w="57150" cmpd="thickThin" algn="ctr">
            <a:solidFill>
              <a:srgbClr val="0000CC"/>
            </a:solidFill>
            <a:round/>
          </a:ln>
        </p:spPr>
        <p:txBody>
          <a:bodyPr lIns="36000" tIns="36000" rIns="36000" bIns="36000"/>
          <a:lstStyle/>
          <a:p>
            <a:pPr algn="just" eaLnBrk="1" hangingPunct="1"/>
            <a:r>
              <a:rPr lang="en-US" altLang="zh-CN" sz="2400" dirty="0">
                <a:ea typeface="宋体" panose="02010600030101010101" pitchFamily="2" charset="-122"/>
              </a:rPr>
              <a:t>to write a source program that, when compiled and executed, will produce as output an exact copy of its source. 【</a:t>
            </a:r>
            <a:r>
              <a:rPr lang="zh-CN" altLang="en-US" sz="2400" dirty="0">
                <a:ea typeface="宋体" panose="02010600030101010101" pitchFamily="2" charset="-122"/>
              </a:rPr>
              <a:t>“写一个</a:t>
            </a:r>
            <a:r>
              <a:rPr lang="en-US" altLang="zh-CN" sz="2400" dirty="0">
                <a:ea typeface="Arial Unicode MS" panose="020B0604020202020204" charset="-122"/>
                <a:cs typeface="Arial Unicode MS" panose="020B0604020202020204" charset="-122"/>
              </a:rPr>
              <a:t>C</a:t>
            </a:r>
            <a:r>
              <a:rPr lang="zh-CN" altLang="en-US" sz="2400" dirty="0">
                <a:ea typeface="宋体" panose="02010600030101010101" pitchFamily="2" charset="-122"/>
              </a:rPr>
              <a:t>程序，这个程序能把自己的源代码一字不差地打印出来，前提条件是不许读文件。”</a:t>
            </a:r>
            <a:r>
              <a:rPr lang="en-US" altLang="zh-CN" sz="2400" dirty="0" smtClean="0">
                <a:ea typeface="宋体" panose="02010600030101010101" pitchFamily="2" charset="-122"/>
              </a:rPr>
              <a:t>】</a:t>
            </a:r>
            <a:endParaRPr lang="zh-CN" altLang="en-US" sz="2400" dirty="0">
              <a:ea typeface="宋体" panose="02010600030101010101" pitchFamily="2" charset="-122"/>
            </a:endParaRPr>
          </a:p>
          <a:p>
            <a:endParaRPr lang="en-US" altLang="zh-CN" sz="2400" b="1" dirty="0">
              <a:latin typeface="Times New Roman" panose="02020603050405020304" pitchFamily="18" charset="0"/>
              <a:ea typeface="宋体" panose="02010600030101010101" pitchFamily="2" charset="-122"/>
            </a:endParaRPr>
          </a:p>
          <a:p>
            <a:endParaRPr lang="zh-CN" altLang="en-US" sz="2400" dirty="0">
              <a:ea typeface="宋体" panose="02010600030101010101" pitchFamily="2" charset="-122"/>
            </a:endParaRPr>
          </a:p>
          <a:p>
            <a:endParaRPr lang="zh-CN" altLang="en-US" sz="2400" dirty="0">
              <a:ea typeface="宋体" panose="02010600030101010101" pitchFamily="2" charset="-122"/>
            </a:endParaRPr>
          </a:p>
        </p:txBody>
      </p:sp>
      <p:pic>
        <p:nvPicPr>
          <p:cNvPr id="32775" name="Picture 2" descr="http://www.tektalk.org/wp-content/uploads/2008/03/thompson.jpg"/>
          <p:cNvPicPr>
            <a:picLocks noChangeAspect="1" noChangeArrowheads="1"/>
          </p:cNvPicPr>
          <p:nvPr/>
        </p:nvPicPr>
        <p:blipFill>
          <a:blip r:embed="rId3"/>
          <a:srcRect/>
          <a:stretch>
            <a:fillRect/>
          </a:stretch>
        </p:blipFill>
        <p:spPr bwMode="auto">
          <a:xfrm>
            <a:off x="8135938" y="0"/>
            <a:ext cx="1008062" cy="1395413"/>
          </a:xfrm>
          <a:prstGeom prst="rect">
            <a:avLst/>
          </a:prstGeom>
          <a:noFill/>
          <a:ln w="9525">
            <a:noFill/>
            <a:miter lim="800000"/>
            <a:headEnd/>
            <a:tailEnd/>
          </a:ln>
        </p:spPr>
      </p:pic>
      <p:sp>
        <p:nvSpPr>
          <p:cNvPr id="14" name="AutoShape 132"/>
          <p:cNvSpPr>
            <a:spLocks noChangeArrowheads="1"/>
          </p:cNvSpPr>
          <p:nvPr/>
        </p:nvSpPr>
        <p:spPr bwMode="auto">
          <a:xfrm>
            <a:off x="4787900" y="260350"/>
            <a:ext cx="3384550" cy="792163"/>
          </a:xfrm>
          <a:prstGeom prst="roundRect">
            <a:avLst>
              <a:gd name="adj" fmla="val 16667"/>
            </a:avLst>
          </a:prstGeom>
          <a:solidFill>
            <a:srgbClr val="FFFF99"/>
          </a:solidFill>
          <a:ln w="57150" cmpd="thickThin" algn="ctr">
            <a:solidFill>
              <a:srgbClr val="0000CC"/>
            </a:solidFill>
            <a:round/>
          </a:ln>
        </p:spPr>
        <p:txBody>
          <a:bodyPr lIns="36000" tIns="36000" rIns="36000" bIns="36000"/>
          <a:lstStyle/>
          <a:p>
            <a:r>
              <a:rPr lang="en-US" altLang="zh-CN" sz="1200" b="1">
                <a:ea typeface="宋体" panose="02010600030101010101" pitchFamily="2" charset="-122"/>
              </a:rPr>
              <a:t>Ken Thompson</a:t>
            </a:r>
            <a:r>
              <a:rPr lang="zh-CN" altLang="en-US" sz="1200" b="1">
                <a:ea typeface="宋体" panose="02010600030101010101" pitchFamily="2" charset="-122"/>
              </a:rPr>
              <a:t>，</a:t>
            </a:r>
            <a:r>
              <a:rPr lang="en-US" altLang="zh-CN" sz="1200" b="1">
                <a:ea typeface="宋体" panose="02010600030101010101" pitchFamily="2" charset="-122"/>
              </a:rPr>
              <a:t>Turing Award Lecture</a:t>
            </a:r>
            <a:r>
              <a:rPr lang="zh-CN" altLang="en-US" sz="1200" b="1">
                <a:ea typeface="宋体" panose="02010600030101010101" pitchFamily="2" charset="-122"/>
              </a:rPr>
              <a:t>：</a:t>
            </a:r>
            <a:endParaRPr lang="zh-CN" altLang="en-US" sz="1200">
              <a:ea typeface="宋体" panose="02010600030101010101" pitchFamily="2" charset="-122"/>
            </a:endParaRPr>
          </a:p>
          <a:p>
            <a:r>
              <a:rPr lang="en-US" altLang="zh-CN" sz="1200">
                <a:ea typeface="宋体" panose="02010600030101010101" pitchFamily="2" charset="-122"/>
              </a:rPr>
              <a:t>Reflections on Trusting Trust. Commun. ACM 27(8): 761-763(1984)</a:t>
            </a:r>
            <a:endParaRPr lang="en-US" altLang="zh-CN" sz="1200">
              <a:ea typeface="宋体" panose="02010600030101010101" pitchFamily="2" charset="-122"/>
            </a:endParaRPr>
          </a:p>
          <a:p>
            <a:endParaRPr lang="en-US" altLang="zh-CN" sz="1200" b="1">
              <a:latin typeface="Times New Roman" panose="02020603050405020304" pitchFamily="18" charset="0"/>
              <a:ea typeface="宋体" panose="02010600030101010101" pitchFamily="2" charset="-122"/>
            </a:endParaRPr>
          </a:p>
          <a:p>
            <a:endParaRPr lang="zh-CN" altLang="en-US" sz="1200">
              <a:ea typeface="宋体" panose="02010600030101010101" pitchFamily="2" charset="-122"/>
            </a:endParaRPr>
          </a:p>
          <a:p>
            <a:endParaRPr lang="zh-CN" altLang="en-US" sz="120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7" presetClass="entr" presetSubtype="2"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ppt_x</p:attrName>
                                        </p:attrNameLst>
                                      </p:cBhvr>
                                      <p:tavLst>
                                        <p:tav tm="0">
                                          <p:val>
                                            <p:strVal val="#ppt_x+#ppt_w/2"/>
                                          </p:val>
                                        </p:tav>
                                        <p:tav tm="100000">
                                          <p:val>
                                            <p:strVal val="#ppt_x"/>
                                          </p:val>
                                        </p:tav>
                                      </p:tavLst>
                                    </p:anim>
                                    <p:anim calcmode="lin" valueType="num">
                                      <p:cBhvr>
                                        <p:cTn id="12" dur="500" fill="hold"/>
                                        <p:tgtEl>
                                          <p:spTgt spid="14"/>
                                        </p:tgtEl>
                                        <p:attrNameLst>
                                          <p:attrName>ppt_y</p:attrName>
                                        </p:attrNameLst>
                                      </p:cBhvr>
                                      <p:tavLst>
                                        <p:tav tm="0">
                                          <p:val>
                                            <p:strVal val="#ppt_y"/>
                                          </p:val>
                                        </p:tav>
                                        <p:tav tm="100000">
                                          <p:val>
                                            <p:strVal val="#ppt_y"/>
                                          </p:val>
                                        </p:tav>
                                      </p:tavLst>
                                    </p:anim>
                                    <p:anim calcmode="lin" valueType="num">
                                      <p:cBhvr>
                                        <p:cTn id="13" dur="500" fill="hold"/>
                                        <p:tgtEl>
                                          <p:spTgt spid="14"/>
                                        </p:tgtEl>
                                        <p:attrNameLst>
                                          <p:attrName>ppt_w</p:attrName>
                                        </p:attrNameLst>
                                      </p:cBhvr>
                                      <p:tavLst>
                                        <p:tav tm="0">
                                          <p:val>
                                            <p:fltVal val="0"/>
                                          </p:val>
                                        </p:tav>
                                        <p:tav tm="100000">
                                          <p:val>
                                            <p:strVal val="#ppt_w"/>
                                          </p:val>
                                        </p:tav>
                                      </p:tavLst>
                                    </p:anim>
                                    <p:anim calcmode="lin" valueType="num">
                                      <p:cBhvr>
                                        <p:cTn id="14" dur="5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773"/>
                                        </p:tgtEl>
                                        <p:attrNameLst>
                                          <p:attrName>style.visibility</p:attrName>
                                        </p:attrNameLst>
                                      </p:cBhvr>
                                      <p:to>
                                        <p:strVal val="visible"/>
                                      </p:to>
                                    </p:set>
                                  </p:childTnLst>
                                </p:cTn>
                              </p:par>
                            </p:childTnLst>
                          </p:cTn>
                        </p:par>
                        <p:par>
                          <p:cTn id="19" fill="hold">
                            <p:stCondLst>
                              <p:cond delay="0"/>
                            </p:stCondLst>
                            <p:childTnLst>
                              <p:par>
                                <p:cTn id="20" presetID="0" presetClass="path" presetSubtype="0" accel="50000" decel="50000" fill="hold" nodeType="afterEffect">
                                  <p:stCondLst>
                                    <p:cond delay="0"/>
                                  </p:stCondLst>
                                  <p:childTnLst>
                                    <p:animMotion origin="layout" path="M 0.2302 0.15792 L 3.61111E-6 -3.69942E-6 " pathEditMode="relative" rAng="0" ptsTypes="AA">
                                      <p:cBhvr>
                                        <p:cTn id="21" dur="2000" fill="hold"/>
                                        <p:tgtEl>
                                          <p:spTgt spid="32773"/>
                                        </p:tgtEl>
                                        <p:attrNameLst>
                                          <p:attrName>ppt_x</p:attrName>
                                          <p:attrName>ppt_y</p:attrName>
                                        </p:attrNameLst>
                                      </p:cBhvr>
                                      <p:rCtr x="-11500" y="-7900"/>
                                    </p:animMotion>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slide(fromBottom)">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a:spLocks noGrp="1"/>
          </p:cNvSpPr>
          <p:nvPr>
            <p:ph type="title"/>
          </p:nvPr>
        </p:nvSpPr>
        <p:spPr/>
        <p:txBody>
          <a:bodyPr/>
          <a:lstStyle/>
          <a:p>
            <a:r>
              <a:rPr lang="en-US" altLang="zh-CN" sz="2800" smtClean="0">
                <a:ea typeface="宋体" panose="02010600030101010101" pitchFamily="2" charset="-122"/>
              </a:rPr>
              <a:t>Computational aspects of computer viruses</a:t>
            </a:r>
            <a:endParaRPr lang="zh-CN" altLang="en-US" sz="2800" smtClean="0">
              <a:ea typeface="宋体" panose="02010600030101010101" pitchFamily="2" charset="-122"/>
            </a:endParaRPr>
          </a:p>
        </p:txBody>
      </p:sp>
      <p:sp>
        <p:nvSpPr>
          <p:cNvPr id="4" name="AutoShape 132"/>
          <p:cNvSpPr>
            <a:spLocks noChangeArrowheads="1"/>
          </p:cNvSpPr>
          <p:nvPr/>
        </p:nvSpPr>
        <p:spPr bwMode="auto">
          <a:xfrm>
            <a:off x="179388" y="3933825"/>
            <a:ext cx="8820150" cy="1655763"/>
          </a:xfrm>
          <a:prstGeom prst="roundRect">
            <a:avLst>
              <a:gd name="adj" fmla="val 16667"/>
            </a:avLst>
          </a:prstGeom>
          <a:solidFill>
            <a:srgbClr val="FFFF99"/>
          </a:solidFill>
          <a:ln w="57150" cmpd="thickThin" algn="ctr">
            <a:solidFill>
              <a:srgbClr val="0000CC"/>
            </a:solidFill>
            <a:round/>
          </a:ln>
        </p:spPr>
        <p:txBody>
          <a:bodyPr lIns="36000" tIns="36000" rIns="36000" bIns="36000"/>
          <a:lstStyle/>
          <a:p>
            <a:r>
              <a:rPr lang="en-US" altLang="zh-CN" sz="2800" b="1">
                <a:latin typeface="Times New Roman" panose="02020603050405020304" pitchFamily="18" charset="0"/>
                <a:ea typeface="宋体" panose="02010600030101010101" pitchFamily="2" charset="-122"/>
              </a:rPr>
              <a:t>Theorem.  It is undecidable whether an arbitrary program contains a computer virus.</a:t>
            </a:r>
            <a:endParaRPr lang="en-US" altLang="zh-CN" sz="2800" b="1">
              <a:latin typeface="Times New Roman" panose="02020603050405020304" pitchFamily="18" charset="0"/>
              <a:ea typeface="宋体" panose="02010600030101010101" pitchFamily="2" charset="-122"/>
            </a:endParaRPr>
          </a:p>
          <a:p>
            <a:r>
              <a:rPr lang="en-US" altLang="zh-CN" sz="2800" b="1">
                <a:latin typeface="Times New Roman" panose="02020603050405020304" pitchFamily="18" charset="0"/>
                <a:ea typeface="宋体" panose="02010600030101010101" pitchFamily="2" charset="-122"/>
              </a:rPr>
              <a:t>【</a:t>
            </a:r>
            <a:r>
              <a:rPr lang="zh-CN" altLang="en-US" sz="2800" b="1">
                <a:latin typeface="Times New Roman" panose="02020603050405020304" pitchFamily="18" charset="0"/>
                <a:ea typeface="宋体" panose="02010600030101010101" pitchFamily="2" charset="-122"/>
              </a:rPr>
              <a:t>定理：任意一个程序是否包含病毒是不可判定的</a:t>
            </a:r>
            <a:r>
              <a:rPr lang="en-US" altLang="zh-CN" sz="2800" b="1">
                <a:latin typeface="Times New Roman" panose="02020603050405020304" pitchFamily="18" charset="0"/>
                <a:ea typeface="宋体" panose="02010600030101010101" pitchFamily="2" charset="-122"/>
              </a:rPr>
              <a:t>】</a:t>
            </a:r>
            <a:endParaRPr lang="en-US" altLang="zh-CN" sz="2800" b="1">
              <a:latin typeface="Times New Roman" panose="02020603050405020304" pitchFamily="18" charset="0"/>
              <a:ea typeface="宋体" panose="02010600030101010101" pitchFamily="2" charset="-122"/>
            </a:endParaRPr>
          </a:p>
          <a:p>
            <a:endParaRPr lang="zh-CN" altLang="en-US" sz="1800">
              <a:ea typeface="宋体" panose="02010600030101010101" pitchFamily="2" charset="-122"/>
            </a:endParaRPr>
          </a:p>
          <a:p>
            <a:endParaRPr lang="zh-CN" altLang="en-US" sz="1600">
              <a:ea typeface="宋体" panose="02010600030101010101" pitchFamily="2" charset="-122"/>
            </a:endParaRPr>
          </a:p>
        </p:txBody>
      </p:sp>
      <p:sp>
        <p:nvSpPr>
          <p:cNvPr id="5" name="AutoShape 132"/>
          <p:cNvSpPr>
            <a:spLocks noChangeArrowheads="1"/>
          </p:cNvSpPr>
          <p:nvPr/>
        </p:nvSpPr>
        <p:spPr bwMode="auto">
          <a:xfrm>
            <a:off x="323850" y="1485900"/>
            <a:ext cx="8424863" cy="1655763"/>
          </a:xfrm>
          <a:prstGeom prst="roundRect">
            <a:avLst>
              <a:gd name="adj" fmla="val 16667"/>
            </a:avLst>
          </a:prstGeom>
          <a:solidFill>
            <a:srgbClr val="FFFF99"/>
          </a:solidFill>
          <a:ln w="57150" cmpd="thickThin" algn="ctr">
            <a:solidFill>
              <a:srgbClr val="0000CC"/>
            </a:solidFill>
            <a:round/>
          </a:ln>
        </p:spPr>
        <p:txBody>
          <a:bodyPr lIns="36000" tIns="36000" rIns="36000" bIns="36000"/>
          <a:lstStyle/>
          <a:p>
            <a:r>
              <a:rPr lang="en-US" altLang="zh-CN" sz="2800" b="1">
                <a:latin typeface="Times New Roman" panose="02020603050405020304" pitchFamily="18" charset="0"/>
                <a:ea typeface="宋体" panose="02010600030101010101" pitchFamily="2" charset="-122"/>
              </a:rPr>
              <a:t>Computational aspects of computer viruses</a:t>
            </a:r>
            <a:r>
              <a:rPr lang="zh-CN" altLang="en-US" sz="2800" b="1">
                <a:latin typeface="Times New Roman" panose="02020603050405020304" pitchFamily="18" charset="0"/>
                <a:ea typeface="宋体" panose="02010600030101010101" pitchFamily="2" charset="-122"/>
              </a:rPr>
              <a:t>。 </a:t>
            </a:r>
            <a:r>
              <a:rPr lang="en-US" altLang="zh-CN" sz="2800">
                <a:latin typeface="Times New Roman" panose="02020603050405020304" pitchFamily="18" charset="0"/>
                <a:ea typeface="宋体" panose="02010600030101010101" pitchFamily="2" charset="-122"/>
              </a:rPr>
              <a:t>Fred Cohen</a:t>
            </a:r>
            <a:r>
              <a:rPr lang="zh-CN" altLang="en-US" sz="2800">
                <a:latin typeface="Times New Roman" panose="02020603050405020304" pitchFamily="18" charset="0"/>
                <a:ea typeface="宋体" panose="02010600030101010101" pitchFamily="2" charset="-122"/>
              </a:rPr>
              <a:t>，</a:t>
            </a:r>
            <a:r>
              <a:rPr lang="en-US" altLang="zh-CN" sz="2800">
                <a:latin typeface="Times New Roman" panose="02020603050405020304" pitchFamily="18" charset="0"/>
                <a:ea typeface="宋体" panose="02010600030101010101" pitchFamily="2" charset="-122"/>
              </a:rPr>
              <a:t>Computers &amp; Security</a:t>
            </a:r>
            <a:r>
              <a:rPr lang="zh-CN" altLang="en-US" sz="2800">
                <a:latin typeface="Times New Roman" panose="02020603050405020304" pitchFamily="18" charset="0"/>
                <a:ea typeface="宋体" panose="02010600030101010101" pitchFamily="2" charset="-122"/>
              </a:rPr>
              <a:t>，</a:t>
            </a:r>
            <a:r>
              <a:rPr lang="en-US" altLang="zh-CN" sz="2800">
                <a:latin typeface="Times New Roman" panose="02020603050405020304" pitchFamily="18" charset="0"/>
                <a:ea typeface="宋体" panose="02010600030101010101" pitchFamily="2" charset="-122"/>
              </a:rPr>
              <a:t>Volume 8, Issue 4, June 1989, Pages 297-298. </a:t>
            </a:r>
            <a:endParaRPr lang="en-US" altLang="zh-CN" sz="2800" b="1">
              <a:latin typeface="Times New Roman" panose="02020603050405020304" pitchFamily="18" charset="0"/>
              <a:ea typeface="宋体" panose="02010600030101010101" pitchFamily="2" charset="-122"/>
            </a:endParaRPr>
          </a:p>
          <a:p>
            <a:endParaRPr lang="zh-CN" altLang="en-US" sz="1800">
              <a:ea typeface="宋体" panose="02010600030101010101" pitchFamily="2" charset="-122"/>
            </a:endParaRPr>
          </a:p>
          <a:p>
            <a:endParaRPr lang="zh-CN" altLang="en-US" sz="160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5"/>
          <p:cNvPicPr>
            <a:picLocks noChangeAspect="1" noChangeArrowheads="1"/>
          </p:cNvPicPr>
          <p:nvPr/>
        </p:nvPicPr>
        <p:blipFill>
          <a:blip r:embed="rId1"/>
          <a:srcRect/>
          <a:stretch>
            <a:fillRect/>
          </a:stretch>
        </p:blipFill>
        <p:spPr bwMode="auto">
          <a:xfrm>
            <a:off x="4787900" y="1125538"/>
            <a:ext cx="4356100" cy="6376987"/>
          </a:xfrm>
          <a:prstGeom prst="rect">
            <a:avLst/>
          </a:prstGeom>
          <a:noFill/>
          <a:ln w="9525">
            <a:solidFill>
              <a:schemeClr val="tx1"/>
            </a:solidFill>
            <a:miter lim="800000"/>
            <a:headEnd/>
            <a:tailEnd/>
          </a:ln>
        </p:spPr>
      </p:pic>
      <p:pic>
        <p:nvPicPr>
          <p:cNvPr id="72707" name="Picture 4"/>
          <p:cNvPicPr>
            <a:picLocks noChangeAspect="1" noChangeArrowheads="1"/>
          </p:cNvPicPr>
          <p:nvPr/>
        </p:nvPicPr>
        <p:blipFill>
          <a:blip r:embed="rId2"/>
          <a:srcRect/>
          <a:stretch>
            <a:fillRect/>
          </a:stretch>
        </p:blipFill>
        <p:spPr bwMode="auto">
          <a:xfrm>
            <a:off x="0" y="908050"/>
            <a:ext cx="4787900" cy="6567488"/>
          </a:xfrm>
          <a:prstGeom prst="rect">
            <a:avLst/>
          </a:prstGeom>
          <a:noFill/>
          <a:ln w="9525">
            <a:solidFill>
              <a:schemeClr val="tx1"/>
            </a:solidFill>
            <a:miter lim="800000"/>
            <a:headEnd/>
            <a:tailEnd/>
          </a:ln>
        </p:spPr>
      </p:pic>
      <p:sp>
        <p:nvSpPr>
          <p:cNvPr id="72708" name="标题 1"/>
          <p:cNvSpPr>
            <a:spLocks noGrp="1"/>
          </p:cNvSpPr>
          <p:nvPr>
            <p:ph type="title"/>
          </p:nvPr>
        </p:nvSpPr>
        <p:spPr/>
        <p:txBody>
          <a:bodyPr>
            <a:normAutofit fontScale="90000"/>
          </a:bodyPr>
          <a:lstStyle/>
          <a:p>
            <a:r>
              <a:rPr lang="en-US" altLang="zh-CN" smtClean="0">
                <a:ea typeface="宋体" panose="02010600030101010101" pitchFamily="2" charset="-122"/>
              </a:rPr>
              <a:t>“An abstract theory of computer viruses”</a:t>
            </a:r>
            <a:endParaRPr lang="zh-CN" altLang="en-US" smtClean="0">
              <a:ea typeface="宋体" panose="02010600030101010101" pitchFamily="2" charset="-122"/>
            </a:endParaRPr>
          </a:p>
        </p:txBody>
      </p:sp>
      <p:sp>
        <p:nvSpPr>
          <p:cNvPr id="4" name="AutoShape 132"/>
          <p:cNvSpPr>
            <a:spLocks noChangeArrowheads="1"/>
          </p:cNvSpPr>
          <p:nvPr/>
        </p:nvSpPr>
        <p:spPr bwMode="auto">
          <a:xfrm>
            <a:off x="323850" y="2205038"/>
            <a:ext cx="8424863" cy="2087562"/>
          </a:xfrm>
          <a:prstGeom prst="roundRect">
            <a:avLst>
              <a:gd name="adj" fmla="val 16667"/>
            </a:avLst>
          </a:prstGeom>
          <a:solidFill>
            <a:srgbClr val="FFFF99"/>
          </a:solidFill>
          <a:ln w="57150" cmpd="thickThin" algn="ctr">
            <a:solidFill>
              <a:srgbClr val="0000CC"/>
            </a:solidFill>
            <a:round/>
          </a:ln>
        </p:spPr>
        <p:txBody>
          <a:bodyPr lIns="36000" tIns="36000" rIns="36000" bIns="36000"/>
          <a:lstStyle/>
          <a:p>
            <a:r>
              <a:rPr lang="en-US" altLang="zh-CN" sz="2800" b="1">
                <a:ea typeface="宋体" panose="02010600030101010101" pitchFamily="2" charset="-122"/>
              </a:rPr>
              <a:t>An abstract theory of computer viruses.</a:t>
            </a:r>
            <a:endParaRPr lang="en-US" altLang="zh-CN" sz="2800">
              <a:ea typeface="宋体" panose="02010600030101010101" pitchFamily="2" charset="-122"/>
            </a:endParaRPr>
          </a:p>
          <a:p>
            <a:r>
              <a:rPr lang="en-US" altLang="zh-CN" sz="2800">
                <a:ea typeface="宋体" panose="02010600030101010101" pitchFamily="2" charset="-122"/>
              </a:rPr>
              <a:t>Advances in Cryptology — CRYPTO’ 88 </a:t>
            </a:r>
            <a:endParaRPr lang="en-US" altLang="zh-CN" sz="2800">
              <a:ea typeface="宋体" panose="02010600030101010101" pitchFamily="2" charset="-122"/>
            </a:endParaRPr>
          </a:p>
          <a:p>
            <a:r>
              <a:rPr lang="en-US" altLang="zh-CN" sz="2800">
                <a:ea typeface="宋体" panose="02010600030101010101" pitchFamily="2" charset="-122"/>
              </a:rPr>
              <a:t>Lecture Notes in Computer Science, 1990, Volume 403/1990, 354-374.</a:t>
            </a:r>
            <a:endParaRPr lang="zh-CN" altLang="en-US" sz="2800">
              <a:ea typeface="宋体" panose="02010600030101010101" pitchFamily="2" charset="-122"/>
            </a:endParaRPr>
          </a:p>
          <a:p>
            <a:endParaRPr lang="en-US" altLang="zh-CN" sz="2800" b="1">
              <a:ea typeface="宋体" panose="02010600030101010101" pitchFamily="2" charset="-122"/>
            </a:endParaRPr>
          </a:p>
          <a:p>
            <a:endParaRPr lang="zh-CN" altLang="en-US" sz="1800">
              <a:ea typeface="宋体" panose="02010600030101010101" pitchFamily="2" charset="-122"/>
            </a:endParaRPr>
          </a:p>
          <a:p>
            <a:endParaRPr lang="zh-CN" altLang="en-US" sz="1600">
              <a:ea typeface="宋体" panose="02010600030101010101" pitchFamily="2" charset="-122"/>
            </a:endParaRPr>
          </a:p>
        </p:txBody>
      </p:sp>
      <p:sp>
        <p:nvSpPr>
          <p:cNvPr id="5" name="AutoShape 132"/>
          <p:cNvSpPr>
            <a:spLocks noChangeArrowheads="1"/>
          </p:cNvSpPr>
          <p:nvPr/>
        </p:nvSpPr>
        <p:spPr bwMode="auto">
          <a:xfrm>
            <a:off x="323850" y="4940300"/>
            <a:ext cx="8424863" cy="1917700"/>
          </a:xfrm>
          <a:prstGeom prst="roundRect">
            <a:avLst>
              <a:gd name="adj" fmla="val 16667"/>
            </a:avLst>
          </a:prstGeom>
          <a:solidFill>
            <a:srgbClr val="FFFF99"/>
          </a:solidFill>
          <a:ln w="57150" cmpd="thickThin" algn="ctr">
            <a:solidFill>
              <a:srgbClr val="0000CC"/>
            </a:solidFill>
            <a:round/>
          </a:ln>
        </p:spPr>
        <p:txBody>
          <a:bodyPr lIns="36000" tIns="36000" rIns="36000" bIns="36000"/>
          <a:lstStyle/>
          <a:p>
            <a:r>
              <a:rPr lang="en-US" altLang="zh-CN" sz="2800" b="1">
                <a:ea typeface="宋体" panose="02010600030101010101" pitchFamily="2" charset="-122"/>
              </a:rPr>
              <a:t>Theorem.  It is undecidable whether an arbitrary program contains malicious logic.</a:t>
            </a:r>
            <a:endParaRPr lang="en-US" altLang="zh-CN" sz="2800" b="1">
              <a:ea typeface="宋体" panose="02010600030101010101" pitchFamily="2" charset="-122"/>
            </a:endParaRPr>
          </a:p>
          <a:p>
            <a:r>
              <a:rPr lang="en-US" altLang="zh-CN" sz="2800" b="1">
                <a:ea typeface="宋体" panose="02010600030101010101" pitchFamily="2" charset="-122"/>
              </a:rPr>
              <a:t>【</a:t>
            </a:r>
            <a:r>
              <a:rPr lang="zh-CN" altLang="en-US" sz="2800" b="1">
                <a:ea typeface="宋体" panose="02010600030101010101" pitchFamily="2" charset="-122"/>
              </a:rPr>
              <a:t>定理：要判断任意程序是否包含恶意逻辑是不可判定的</a:t>
            </a:r>
            <a:r>
              <a:rPr lang="en-US" altLang="zh-CN" sz="2800" b="1">
                <a:ea typeface="宋体" panose="02010600030101010101" pitchFamily="2" charset="-122"/>
              </a:rPr>
              <a:t>】</a:t>
            </a:r>
            <a:endParaRPr lang="en-US" altLang="zh-CN" sz="2800" b="1">
              <a:ea typeface="宋体" panose="02010600030101010101" pitchFamily="2" charset="-122"/>
            </a:endParaRPr>
          </a:p>
          <a:p>
            <a:endParaRPr lang="zh-CN" altLang="en-US" sz="1800">
              <a:ea typeface="宋体" panose="02010600030101010101" pitchFamily="2" charset="-122"/>
            </a:endParaRPr>
          </a:p>
          <a:p>
            <a:endParaRPr lang="zh-CN" altLang="en-US" sz="160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normAutofit fontScale="90000"/>
          </a:bodyPr>
          <a:lstStyle/>
          <a:p>
            <a:pPr eaLnBrk="1" hangingPunct="1"/>
            <a:r>
              <a:rPr lang="en-US" altLang="zh-CN" smtClean="0">
                <a:ea typeface="宋体" panose="02010600030101010101" pitchFamily="2" charset="-122"/>
              </a:rPr>
              <a:t>History</a:t>
            </a:r>
            <a:br>
              <a:rPr lang="en-US" altLang="zh-CN" smtClean="0">
                <a:ea typeface="宋体" panose="02010600030101010101" pitchFamily="2" charset="-122"/>
              </a:rPr>
            </a:br>
            <a:r>
              <a:rPr lang="en-US" altLang="zh-CN" smtClean="0">
                <a:ea typeface="宋体" panose="02010600030101010101" pitchFamily="2" charset="-122"/>
              </a:rPr>
              <a:t>——Worm(</a:t>
            </a:r>
            <a:r>
              <a:rPr lang="zh-CN" altLang="en-US" smtClean="0">
                <a:ea typeface="宋体" panose="02010600030101010101" pitchFamily="2" charset="-122"/>
              </a:rPr>
              <a:t>蠕虫染指互联网</a:t>
            </a:r>
            <a:r>
              <a:rPr lang="en-US" altLang="zh-CN" smtClean="0">
                <a:ea typeface="宋体" panose="02010600030101010101" pitchFamily="2" charset="-122"/>
              </a:rPr>
              <a:t>)</a:t>
            </a:r>
            <a:endParaRPr lang="zh-CN" altLang="en-US" smtClean="0">
              <a:ea typeface="宋体" panose="02010600030101010101" pitchFamily="2" charset="-122"/>
            </a:endParaRPr>
          </a:p>
        </p:txBody>
      </p:sp>
      <p:sp>
        <p:nvSpPr>
          <p:cNvPr id="75779" name="Rectangle 3"/>
          <p:cNvSpPr>
            <a:spLocks noGrp="1" noChangeArrowheads="1"/>
          </p:cNvSpPr>
          <p:nvPr>
            <p:ph type="body" idx="1"/>
          </p:nvPr>
        </p:nvSpPr>
        <p:spPr>
          <a:xfrm>
            <a:off x="539750" y="1285875"/>
            <a:ext cx="5675313" cy="4806950"/>
          </a:xfrm>
        </p:spPr>
        <p:txBody>
          <a:bodyPr>
            <a:normAutofit fontScale="85000" lnSpcReduction="20000"/>
          </a:bodyPr>
          <a:lstStyle/>
          <a:p>
            <a:pPr eaLnBrk="1" hangingPunct="1"/>
            <a:r>
              <a:rPr lang="en-US" altLang="zh-CN" dirty="0" smtClean="0">
                <a:ea typeface="宋体" panose="02010600030101010101" pitchFamily="2" charset="-122"/>
              </a:rPr>
              <a:t>The Morris worm or Internet worm of November 2, 1988 was one of the first computer worms distributed via the Internet. It is considered the first worm and was certainly the first to gain significant mainstream media attention. It also resulted in the first conviction in the US under the 1986 Computer Fraud and Abuse Act. It was written by a student at Cornell University, Robert Tappan Morris, and launched on November 2, 1988 from MIT.</a:t>
            </a:r>
            <a:endParaRPr lang="zh-CN" altLang="en-US" sz="3600" dirty="0" smtClean="0">
              <a:ea typeface="宋体" panose="02010600030101010101" pitchFamily="2" charset="-122"/>
            </a:endParaRPr>
          </a:p>
        </p:txBody>
      </p:sp>
      <p:pic>
        <p:nvPicPr>
          <p:cNvPr id="75780" name="Picture 7"/>
          <p:cNvPicPr>
            <a:picLocks noChangeAspect="1" noChangeArrowheads="1"/>
          </p:cNvPicPr>
          <p:nvPr/>
        </p:nvPicPr>
        <p:blipFill>
          <a:blip r:embed="rId1"/>
          <a:srcRect/>
          <a:stretch>
            <a:fillRect/>
          </a:stretch>
        </p:blipFill>
        <p:spPr bwMode="auto">
          <a:xfrm>
            <a:off x="6227763" y="1412875"/>
            <a:ext cx="2881312" cy="4505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p:cNvSpPr>
            <a:spLocks noGrp="1"/>
          </p:cNvSpPr>
          <p:nvPr>
            <p:ph type="title"/>
          </p:nvPr>
        </p:nvSpPr>
        <p:spPr/>
        <p:txBody>
          <a:bodyPr/>
          <a:lstStyle/>
          <a:p>
            <a:pPr algn="r"/>
            <a:r>
              <a:rPr lang="en-US" altLang="zh-CN" sz="2800" smtClean="0">
                <a:latin typeface="Algerian" panose="04020705040A02060702" pitchFamily="82" charset="0"/>
                <a:ea typeface="宋体" panose="02010600030101010101" pitchFamily="2" charset="-122"/>
              </a:rPr>
              <a:t>Timeline of the Computer Virus</a:t>
            </a:r>
            <a:endParaRPr lang="zh-CN" altLang="en-US" sz="2800" smtClean="0">
              <a:ea typeface="宋体" panose="02010600030101010101" pitchFamily="2" charset="-122"/>
            </a:endParaRPr>
          </a:p>
        </p:txBody>
      </p:sp>
      <p:pic>
        <p:nvPicPr>
          <p:cNvPr id="76803" name="Picture 2"/>
          <p:cNvPicPr>
            <a:picLocks noChangeAspect="1" noChangeArrowheads="1"/>
          </p:cNvPicPr>
          <p:nvPr/>
        </p:nvPicPr>
        <p:blipFill>
          <a:blip r:embed="rId1"/>
          <a:srcRect/>
          <a:stretch>
            <a:fillRect/>
          </a:stretch>
        </p:blipFill>
        <p:spPr bwMode="auto">
          <a:xfrm>
            <a:off x="-36513" y="0"/>
            <a:ext cx="2638426" cy="6858000"/>
          </a:xfrm>
          <a:prstGeom prst="rect">
            <a:avLst/>
          </a:prstGeom>
          <a:noFill/>
          <a:ln w="9525">
            <a:noFill/>
            <a:miter lim="800000"/>
            <a:headEnd/>
            <a:tailEnd/>
          </a:ln>
        </p:spPr>
      </p:pic>
      <p:sp>
        <p:nvSpPr>
          <p:cNvPr id="76804" name="Text Box 4"/>
          <p:cNvSpPr txBox="1">
            <a:spLocks noChangeArrowheads="1"/>
          </p:cNvSpPr>
          <p:nvPr/>
        </p:nvSpPr>
        <p:spPr bwMode="auto">
          <a:xfrm>
            <a:off x="2555875" y="1066800"/>
            <a:ext cx="7200900" cy="5594350"/>
          </a:xfrm>
          <a:prstGeom prst="rect">
            <a:avLst/>
          </a:prstGeom>
          <a:solidFill>
            <a:schemeClr val="tx1"/>
          </a:solidFill>
          <a:ln w="9525">
            <a:noFill/>
            <a:miter lim="800000"/>
          </a:ln>
        </p:spPr>
        <p:txBody>
          <a:bodyPr>
            <a:spAutoFit/>
          </a:bodyPr>
          <a:lstStyle/>
          <a:p>
            <a:pPr>
              <a:spcBef>
                <a:spcPct val="50000"/>
              </a:spcBef>
              <a:buClr>
                <a:schemeClr val="bg1"/>
              </a:buClr>
              <a:buFontTx/>
              <a:buChar char="•"/>
            </a:pPr>
            <a:r>
              <a:rPr lang="en-US" altLang="zh-CN" sz="1800" b="1">
                <a:solidFill>
                  <a:schemeClr val="bg1"/>
                </a:solidFill>
                <a:latin typeface="Times New Roman" panose="02020603050405020304" pitchFamily="18" charset="0"/>
                <a:ea typeface="宋体" panose="02010600030101010101" pitchFamily="2" charset="-122"/>
              </a:rPr>
              <a:t> 1949: John Von Nuemann – “Theory and Organization of 				Complicated Automata”</a:t>
            </a:r>
            <a:endParaRPr lang="en-US" altLang="zh-CN" sz="1800" b="1">
              <a:solidFill>
                <a:schemeClr val="bg1"/>
              </a:solidFill>
              <a:latin typeface="Times New Roman" panose="02020603050405020304" pitchFamily="18" charset="0"/>
              <a:ea typeface="宋体" panose="02010600030101010101" pitchFamily="2" charset="-122"/>
            </a:endParaRPr>
          </a:p>
          <a:p>
            <a:pPr>
              <a:spcBef>
                <a:spcPct val="50000"/>
              </a:spcBef>
              <a:buClr>
                <a:schemeClr val="bg1"/>
              </a:buClr>
              <a:buFontTx/>
              <a:buChar char="•"/>
            </a:pPr>
            <a:r>
              <a:rPr lang="en-US" altLang="zh-CN" sz="1800" b="1">
                <a:solidFill>
                  <a:schemeClr val="bg1"/>
                </a:solidFill>
                <a:latin typeface="Times New Roman" panose="02020603050405020304" pitchFamily="18" charset="0"/>
                <a:ea typeface="宋体" panose="02010600030101010101" pitchFamily="2" charset="-122"/>
              </a:rPr>
              <a:t>1950’s: Bell Labs – “Core Wars”</a:t>
            </a:r>
            <a:endParaRPr lang="en-US" altLang="zh-CN" sz="1800" b="1">
              <a:solidFill>
                <a:schemeClr val="bg1"/>
              </a:solidFill>
              <a:latin typeface="Times New Roman" panose="02020603050405020304" pitchFamily="18" charset="0"/>
              <a:ea typeface="宋体" panose="02010600030101010101" pitchFamily="2" charset="-122"/>
            </a:endParaRPr>
          </a:p>
          <a:p>
            <a:pPr>
              <a:spcBef>
                <a:spcPct val="50000"/>
              </a:spcBef>
              <a:buClr>
                <a:schemeClr val="bg1"/>
              </a:buClr>
              <a:buFontTx/>
              <a:buChar char="•"/>
            </a:pPr>
            <a:r>
              <a:rPr lang="en-US" altLang="zh-CN" sz="1800" b="1">
                <a:solidFill>
                  <a:schemeClr val="bg1"/>
                </a:solidFill>
                <a:latin typeface="Times New Roman" panose="02020603050405020304" pitchFamily="18" charset="0"/>
                <a:ea typeface="宋体" panose="02010600030101010101" pitchFamily="2" charset="-122"/>
              </a:rPr>
              <a:t>1970’s: Brunner’s “Shockwave Rider” and Ryan’s Adolescence of P-1”</a:t>
            </a:r>
            <a:endParaRPr lang="en-US" altLang="zh-CN" sz="1800" b="1">
              <a:solidFill>
                <a:schemeClr val="bg1"/>
              </a:solidFill>
              <a:latin typeface="Times New Roman" panose="02020603050405020304" pitchFamily="18" charset="0"/>
              <a:ea typeface="宋体" panose="02010600030101010101" pitchFamily="2" charset="-122"/>
            </a:endParaRPr>
          </a:p>
          <a:p>
            <a:pPr>
              <a:spcBef>
                <a:spcPct val="50000"/>
              </a:spcBef>
              <a:buClr>
                <a:schemeClr val="bg1"/>
              </a:buClr>
              <a:buFontTx/>
              <a:buChar char="•"/>
            </a:pPr>
            <a:r>
              <a:rPr lang="en-US" altLang="zh-CN" sz="1800" b="1">
                <a:solidFill>
                  <a:schemeClr val="bg1"/>
                </a:solidFill>
                <a:latin typeface="Times New Roman" panose="02020603050405020304" pitchFamily="18" charset="0"/>
                <a:ea typeface="宋体" panose="02010600030101010101" pitchFamily="2" charset="-122"/>
              </a:rPr>
              <a:t>1981: The First Virus – Apple Computers at Texas A&amp;M</a:t>
            </a:r>
            <a:endParaRPr lang="en-US" altLang="zh-CN" sz="1800" b="1">
              <a:solidFill>
                <a:schemeClr val="bg1"/>
              </a:solidFill>
              <a:latin typeface="Times New Roman" panose="02020603050405020304" pitchFamily="18" charset="0"/>
              <a:ea typeface="宋体" panose="02010600030101010101" pitchFamily="2" charset="-122"/>
            </a:endParaRPr>
          </a:p>
          <a:p>
            <a:pPr>
              <a:spcBef>
                <a:spcPct val="50000"/>
              </a:spcBef>
              <a:buClr>
                <a:schemeClr val="bg1"/>
              </a:buClr>
              <a:buFontTx/>
              <a:buChar char="•"/>
            </a:pPr>
            <a:r>
              <a:rPr lang="en-US" altLang="zh-CN" sz="1800" b="1">
                <a:solidFill>
                  <a:schemeClr val="bg1"/>
                </a:solidFill>
                <a:latin typeface="Times New Roman" panose="02020603050405020304" pitchFamily="18" charset="0"/>
                <a:ea typeface="宋体" panose="02010600030101010101" pitchFamily="2" charset="-122"/>
              </a:rPr>
              <a:t>1983: Cohen’s PhD – Mathematical Virus</a:t>
            </a:r>
            <a:endParaRPr lang="en-US" altLang="zh-CN" sz="1800" b="1">
              <a:solidFill>
                <a:schemeClr val="bg1"/>
              </a:solidFill>
              <a:latin typeface="Times New Roman" panose="02020603050405020304" pitchFamily="18" charset="0"/>
              <a:ea typeface="宋体" panose="02010600030101010101" pitchFamily="2" charset="-122"/>
            </a:endParaRPr>
          </a:p>
          <a:p>
            <a:pPr>
              <a:spcBef>
                <a:spcPct val="50000"/>
              </a:spcBef>
              <a:buClr>
                <a:schemeClr val="bg1"/>
              </a:buClr>
              <a:buFontTx/>
              <a:buChar char="•"/>
            </a:pPr>
            <a:r>
              <a:rPr lang="en-US" altLang="zh-CN" sz="1800" b="1">
                <a:solidFill>
                  <a:schemeClr val="bg1"/>
                </a:solidFill>
                <a:latin typeface="Times New Roman" panose="02020603050405020304" pitchFamily="18" charset="0"/>
                <a:ea typeface="宋体" panose="02010600030101010101" pitchFamily="2" charset="-122"/>
              </a:rPr>
              <a:t>1986: Basit and Amjad –  “Pakistan Brain”</a:t>
            </a:r>
            <a:endParaRPr lang="en-US" altLang="zh-CN" sz="1800" b="1">
              <a:solidFill>
                <a:schemeClr val="bg1"/>
              </a:solidFill>
              <a:latin typeface="Times New Roman" panose="02020603050405020304" pitchFamily="18" charset="0"/>
              <a:ea typeface="宋体" panose="02010600030101010101" pitchFamily="2" charset="-122"/>
            </a:endParaRPr>
          </a:p>
          <a:p>
            <a:pPr>
              <a:spcBef>
                <a:spcPct val="50000"/>
              </a:spcBef>
              <a:buClr>
                <a:schemeClr val="bg1"/>
              </a:buClr>
              <a:buFontTx/>
              <a:buChar char="•"/>
            </a:pPr>
            <a:r>
              <a:rPr lang="en-US" altLang="zh-CN" sz="1800" b="1">
                <a:solidFill>
                  <a:schemeClr val="bg1"/>
                </a:solidFill>
                <a:latin typeface="Times New Roman" panose="02020603050405020304" pitchFamily="18" charset="0"/>
                <a:ea typeface="宋体" panose="02010600030101010101" pitchFamily="2" charset="-122"/>
              </a:rPr>
              <a:t>1988: Jerusalem Released</a:t>
            </a:r>
            <a:endParaRPr lang="en-US" altLang="zh-CN" sz="1800" b="1">
              <a:solidFill>
                <a:schemeClr val="bg1"/>
              </a:solidFill>
              <a:latin typeface="Times New Roman" panose="02020603050405020304" pitchFamily="18" charset="0"/>
              <a:ea typeface="宋体" panose="02010600030101010101" pitchFamily="2" charset="-122"/>
            </a:endParaRPr>
          </a:p>
          <a:p>
            <a:pPr>
              <a:spcBef>
                <a:spcPct val="50000"/>
              </a:spcBef>
              <a:buClr>
                <a:schemeClr val="bg1"/>
              </a:buClr>
              <a:buFontTx/>
              <a:buChar char="•"/>
            </a:pPr>
            <a:r>
              <a:rPr lang="en-US" altLang="zh-CN" sz="1800" b="1">
                <a:solidFill>
                  <a:schemeClr val="bg1"/>
                </a:solidFill>
                <a:latin typeface="Times New Roman" panose="02020603050405020304" pitchFamily="18" charset="0"/>
                <a:ea typeface="宋体" panose="02010600030101010101" pitchFamily="2" charset="-122"/>
              </a:rPr>
              <a:t>1990: First Anti-Virus: Norton by Symantec</a:t>
            </a:r>
            <a:endParaRPr lang="en-US" altLang="zh-CN" sz="1800" b="1">
              <a:solidFill>
                <a:schemeClr val="bg1"/>
              </a:solidFill>
              <a:latin typeface="Times New Roman" panose="02020603050405020304" pitchFamily="18" charset="0"/>
              <a:ea typeface="宋体" panose="02010600030101010101" pitchFamily="2" charset="-122"/>
            </a:endParaRPr>
          </a:p>
          <a:p>
            <a:pPr>
              <a:spcBef>
                <a:spcPct val="50000"/>
              </a:spcBef>
              <a:buClr>
                <a:schemeClr val="bg1"/>
              </a:buClr>
              <a:buFontTx/>
              <a:buChar char="•"/>
            </a:pPr>
            <a:r>
              <a:rPr lang="en-US" altLang="zh-CN" sz="1800" b="1">
                <a:solidFill>
                  <a:schemeClr val="bg1"/>
                </a:solidFill>
                <a:latin typeface="Times New Roman" panose="02020603050405020304" pitchFamily="18" charset="0"/>
                <a:ea typeface="宋体" panose="02010600030101010101" pitchFamily="2" charset="-122"/>
              </a:rPr>
              <a:t>1991: Polymorphic Viruses introduced</a:t>
            </a:r>
            <a:endParaRPr lang="en-US" altLang="zh-CN" sz="1800" b="1">
              <a:solidFill>
                <a:schemeClr val="bg1"/>
              </a:solidFill>
              <a:latin typeface="Times New Roman" panose="02020603050405020304" pitchFamily="18" charset="0"/>
              <a:ea typeface="宋体" panose="02010600030101010101" pitchFamily="2" charset="-122"/>
            </a:endParaRPr>
          </a:p>
          <a:p>
            <a:pPr>
              <a:spcBef>
                <a:spcPct val="50000"/>
              </a:spcBef>
              <a:buClr>
                <a:schemeClr val="bg1"/>
              </a:buClr>
              <a:buFontTx/>
              <a:buChar char="•"/>
            </a:pPr>
            <a:r>
              <a:rPr lang="en-US" altLang="zh-CN" sz="1800" b="1">
                <a:solidFill>
                  <a:schemeClr val="bg1"/>
                </a:solidFill>
                <a:latin typeface="Times New Roman" panose="02020603050405020304" pitchFamily="18" charset="0"/>
                <a:ea typeface="宋体" panose="02010600030101010101" pitchFamily="2" charset="-122"/>
              </a:rPr>
              <a:t>1992: 420% increase since 1990</a:t>
            </a:r>
            <a:endParaRPr lang="en-US" altLang="zh-CN" sz="1800" b="1">
              <a:solidFill>
                <a:schemeClr val="bg1"/>
              </a:solidFill>
              <a:latin typeface="Times New Roman" panose="02020603050405020304" pitchFamily="18" charset="0"/>
              <a:ea typeface="宋体" panose="02010600030101010101" pitchFamily="2" charset="-122"/>
            </a:endParaRPr>
          </a:p>
          <a:p>
            <a:pPr>
              <a:spcBef>
                <a:spcPct val="50000"/>
              </a:spcBef>
              <a:buClr>
                <a:schemeClr val="bg1"/>
              </a:buClr>
              <a:buFontTx/>
              <a:buChar char="•"/>
            </a:pPr>
            <a:r>
              <a:rPr lang="en-US" altLang="zh-CN" sz="1800" b="1">
                <a:solidFill>
                  <a:schemeClr val="bg1"/>
                </a:solidFill>
                <a:latin typeface="Times New Roman" panose="02020603050405020304" pitchFamily="18" charset="0"/>
                <a:ea typeface="宋体" panose="02010600030101010101" pitchFamily="2" charset="-122"/>
              </a:rPr>
              <a:t>1995: Windows 95 and the Macro Virus</a:t>
            </a:r>
            <a:endParaRPr lang="en-US" altLang="zh-CN" sz="1800" b="1">
              <a:solidFill>
                <a:schemeClr val="bg1"/>
              </a:solidFill>
              <a:latin typeface="Times New Roman" panose="02020603050405020304" pitchFamily="18" charset="0"/>
              <a:ea typeface="宋体" panose="02010600030101010101" pitchFamily="2" charset="-122"/>
            </a:endParaRPr>
          </a:p>
          <a:p>
            <a:pPr>
              <a:spcBef>
                <a:spcPct val="50000"/>
              </a:spcBef>
              <a:buClr>
                <a:schemeClr val="bg1"/>
              </a:buClr>
              <a:buFontTx/>
              <a:buChar char="•"/>
            </a:pPr>
            <a:r>
              <a:rPr lang="en-US" altLang="zh-CN" sz="1800" b="1">
                <a:solidFill>
                  <a:schemeClr val="bg1"/>
                </a:solidFill>
                <a:latin typeface="Times New Roman" panose="02020603050405020304" pitchFamily="18" charset="0"/>
                <a:ea typeface="宋体" panose="02010600030101010101" pitchFamily="2" charset="-122"/>
              </a:rPr>
              <a:t>1996: Java Code Virus</a:t>
            </a:r>
            <a:endParaRPr lang="en-US" altLang="zh-CN" sz="1800" b="1">
              <a:solidFill>
                <a:schemeClr val="bg1"/>
              </a:solidFill>
              <a:latin typeface="Times New Roman" panose="02020603050405020304" pitchFamily="18" charset="0"/>
              <a:ea typeface="宋体" panose="02010600030101010101" pitchFamily="2" charset="-122"/>
            </a:endParaRPr>
          </a:p>
          <a:p>
            <a:pPr>
              <a:spcBef>
                <a:spcPct val="50000"/>
              </a:spcBef>
              <a:buClr>
                <a:schemeClr val="bg1"/>
              </a:buClr>
              <a:buFontTx/>
              <a:buChar char="•"/>
            </a:pPr>
            <a:r>
              <a:rPr lang="en-US" altLang="zh-CN" sz="1800" b="1">
                <a:solidFill>
                  <a:schemeClr val="bg1"/>
                </a:solidFill>
                <a:latin typeface="Times New Roman" panose="02020603050405020304" pitchFamily="18" charset="0"/>
                <a:ea typeface="宋体" panose="02010600030101010101" pitchFamily="2" charset="-122"/>
              </a:rPr>
              <a:t>Today: 50,000+</a:t>
            </a:r>
            <a:endParaRPr lang="en-US" altLang="zh-CN" sz="1800" b="1">
              <a:solidFill>
                <a:schemeClr val="bg1"/>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altLang="zh-CN" dirty="0">
                <a:solidFill>
                  <a:srgbClr val="FF0000"/>
                </a:solidFill>
              </a:rPr>
              <a:t>Malware </a:t>
            </a:r>
            <a:r>
              <a:rPr lang="en-GB" altLang="zh-CN" dirty="0" smtClean="0">
                <a:solidFill>
                  <a:srgbClr val="FF0000"/>
                </a:solidFill>
              </a:rPr>
              <a:t>Countermeasures</a:t>
            </a:r>
            <a:endParaRPr lang="zh-CN" altLang="en-US" dirty="0"/>
          </a:p>
        </p:txBody>
      </p:sp>
      <p:pic>
        <p:nvPicPr>
          <p:cNvPr id="8196" name="Picture 4" descr="http://www.musk100.com/wp-content/uploads/Antivirus.jpg">
            <a:hlinkClick r:id="rId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700808"/>
            <a:ext cx="6480720" cy="43897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1000" y="0"/>
            <a:ext cx="8229600" cy="1143000"/>
          </a:xfrm>
        </p:spPr>
        <p:txBody>
          <a:bodyPr/>
          <a:lstStyle/>
          <a:p>
            <a:r>
              <a:rPr lang="en-US" altLang="zh-CN" dirty="0"/>
              <a:t>Malware Countermeasures</a:t>
            </a:r>
            <a:endParaRPr lang="zh-CN" altLang="en-US" dirty="0"/>
          </a:p>
        </p:txBody>
      </p:sp>
      <p:sp>
        <p:nvSpPr>
          <p:cNvPr id="3" name="内容占位符 2"/>
          <p:cNvSpPr>
            <a:spLocks noGrp="1"/>
          </p:cNvSpPr>
          <p:nvPr>
            <p:ph idx="1"/>
          </p:nvPr>
        </p:nvSpPr>
        <p:spPr>
          <a:xfrm>
            <a:off x="3733800" y="1306286"/>
            <a:ext cx="5410200" cy="4819877"/>
          </a:xfrm>
        </p:spPr>
        <p:txBody>
          <a:bodyPr>
            <a:normAutofit/>
          </a:bodyPr>
          <a:lstStyle/>
          <a:p>
            <a:r>
              <a:rPr lang="en-US" altLang="zh-CN" dirty="0"/>
              <a:t>prevention - ideal solution but difficult</a:t>
            </a:r>
            <a:endParaRPr lang="en-US" altLang="zh-CN" dirty="0"/>
          </a:p>
          <a:p>
            <a:r>
              <a:rPr lang="en-US" altLang="zh-CN" dirty="0"/>
              <a:t>realistically need:</a:t>
            </a:r>
            <a:endParaRPr lang="en-US" altLang="zh-CN" dirty="0"/>
          </a:p>
          <a:p>
            <a:pPr lvl="1"/>
            <a:r>
              <a:rPr lang="en-US" altLang="zh-CN" dirty="0"/>
              <a:t>detection</a:t>
            </a:r>
            <a:endParaRPr lang="en-US" altLang="zh-CN" dirty="0"/>
          </a:p>
          <a:p>
            <a:pPr lvl="1"/>
            <a:r>
              <a:rPr lang="en-US" altLang="zh-CN" dirty="0"/>
              <a:t>identification</a:t>
            </a:r>
            <a:endParaRPr lang="en-US" altLang="zh-CN" dirty="0"/>
          </a:p>
          <a:p>
            <a:pPr lvl="1"/>
            <a:r>
              <a:rPr lang="en-US" altLang="zh-CN" dirty="0" smtClean="0"/>
              <a:t>removal </a:t>
            </a:r>
            <a:endParaRPr lang="en-US" altLang="zh-CN" dirty="0"/>
          </a:p>
          <a:p>
            <a:r>
              <a:rPr lang="en-US" altLang="zh-CN" dirty="0"/>
              <a:t>if detect but can’t identify or remove, must discard and replace infected program</a:t>
            </a:r>
            <a:endParaRPr lang="en-US" altLang="zh-CN" dirty="0"/>
          </a:p>
          <a:p>
            <a:endParaRPr lang="zh-CN" altLang="en-US" dirty="0"/>
          </a:p>
        </p:txBody>
      </p:sp>
      <p:sp>
        <p:nvSpPr>
          <p:cNvPr id="4" name="日期占位符 3"/>
          <p:cNvSpPr>
            <a:spLocks noGrp="1"/>
          </p:cNvSpPr>
          <p:nvPr>
            <p:ph type="dt" sz="half" idx="10"/>
          </p:nvPr>
        </p:nvSpPr>
        <p:spPr/>
        <p:txBody>
          <a:bodyPr/>
          <a:lstStyle/>
          <a:p>
            <a:pPr>
              <a:defRPr/>
            </a:pPr>
            <a:fld id="{1C1C3BDF-10BD-4A9D-A7CC-2E5C77B39BDC}" type="datetime1">
              <a:rPr lang="en-US" smtClean="0"/>
            </a:fld>
            <a:endParaRPr lang="en-GB"/>
          </a:p>
        </p:txBody>
      </p:sp>
      <p:sp>
        <p:nvSpPr>
          <p:cNvPr id="5" name="页脚占位符 4"/>
          <p:cNvSpPr>
            <a:spLocks noGrp="1"/>
          </p:cNvSpPr>
          <p:nvPr>
            <p:ph type="ftr" sz="quarter" idx="11"/>
          </p:nvPr>
        </p:nvSpPr>
        <p:spPr/>
        <p:txBody>
          <a:bodyPr/>
          <a:lstStyle/>
          <a:p>
            <a:pPr>
              <a:defRPr/>
            </a:pPr>
            <a:r>
              <a:rPr lang="en-GB" smtClean="0"/>
              <a:t>Malware</a:t>
            </a:r>
            <a:endParaRPr lang="en-GB"/>
          </a:p>
        </p:txBody>
      </p:sp>
      <p:sp>
        <p:nvSpPr>
          <p:cNvPr id="6" name="灯片编号占位符 5"/>
          <p:cNvSpPr>
            <a:spLocks noGrp="1"/>
          </p:cNvSpPr>
          <p:nvPr>
            <p:ph type="sldNum" sz="quarter" idx="12"/>
          </p:nvPr>
        </p:nvSpPr>
        <p:spPr/>
        <p:txBody>
          <a:bodyPr/>
          <a:lstStyle/>
          <a:p>
            <a:pPr>
              <a:defRPr/>
            </a:pPr>
            <a:fld id="{1E25D450-CBAE-4C9E-B729-4C49A504476F}" type="slidenum">
              <a:rPr lang="en-GB" smtClean="0"/>
            </a:fld>
            <a:endParaRPr lang="en-GB"/>
          </a:p>
        </p:txBody>
      </p:sp>
      <p:pic>
        <p:nvPicPr>
          <p:cNvPr id="7" name="Picture 4" descr="C:\Documents and Settings\terri\Application Data\Microsoft\Media Catalog\Downloaded Clips\cl2e\j0117333.wmf"/>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886" y="1306286"/>
            <a:ext cx="3843338" cy="46373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General Rules of Thumb for Preventing a Malware Infection</a:t>
            </a:r>
            <a:endParaRPr lang="zh-CN" altLang="en-US" dirty="0"/>
          </a:p>
        </p:txBody>
      </p:sp>
      <p:sp>
        <p:nvSpPr>
          <p:cNvPr id="3" name="内容占位符 2"/>
          <p:cNvSpPr>
            <a:spLocks noGrp="1"/>
          </p:cNvSpPr>
          <p:nvPr>
            <p:ph idx="1"/>
          </p:nvPr>
        </p:nvSpPr>
        <p:spPr>
          <a:xfrm>
            <a:off x="2742067" y="1676400"/>
            <a:ext cx="6401933" cy="4953000"/>
          </a:xfrm>
        </p:spPr>
        <p:txBody>
          <a:bodyPr>
            <a:normAutofit fontScale="92500" lnSpcReduction="20000"/>
          </a:bodyPr>
          <a:lstStyle/>
          <a:p>
            <a:r>
              <a:rPr lang="en-US" altLang="zh-CN" dirty="0">
                <a:ea typeface="宋体" panose="02010600030101010101" pitchFamily="2" charset="-122"/>
              </a:rPr>
              <a:t>Don’t execute code you are not sure about.</a:t>
            </a:r>
            <a:endParaRPr lang="en-US" altLang="zh-CN" dirty="0">
              <a:ea typeface="宋体" panose="02010600030101010101" pitchFamily="2" charset="-122"/>
            </a:endParaRPr>
          </a:p>
          <a:p>
            <a:r>
              <a:rPr lang="en-US" altLang="zh-CN" dirty="0">
                <a:ea typeface="宋体" panose="02010600030101010101" pitchFamily="2" charset="-122"/>
              </a:rPr>
              <a:t>Don’t click on icons you are not sure what</a:t>
            </a:r>
            <a:endParaRPr lang="en-US" altLang="zh-CN" dirty="0">
              <a:ea typeface="宋体" panose="02010600030101010101" pitchFamily="2" charset="-122"/>
            </a:endParaRPr>
          </a:p>
          <a:p>
            <a:pPr>
              <a:buNone/>
            </a:pPr>
            <a:r>
              <a:rPr lang="en-US" altLang="zh-CN" dirty="0">
                <a:ea typeface="宋体" panose="02010600030101010101" pitchFamily="2" charset="-122"/>
              </a:rPr>
              <a:t>they will do.</a:t>
            </a:r>
            <a:endParaRPr lang="en-US" altLang="zh-CN" dirty="0">
              <a:ea typeface="宋体" panose="02010600030101010101" pitchFamily="2" charset="-122"/>
            </a:endParaRPr>
          </a:p>
          <a:p>
            <a:r>
              <a:rPr lang="en-US" altLang="zh-CN" dirty="0">
                <a:ea typeface="宋体" panose="02010600030101010101" pitchFamily="2" charset="-122"/>
              </a:rPr>
              <a:t>Use software that you trust</a:t>
            </a:r>
            <a:r>
              <a:rPr lang="en-US" altLang="zh-CN" dirty="0" smtClean="0">
                <a:ea typeface="宋体" panose="02010600030101010101" pitchFamily="2" charset="-122"/>
              </a:rPr>
              <a:t>.  </a:t>
            </a:r>
            <a:endParaRPr lang="en-US" altLang="zh-CN" dirty="0">
              <a:ea typeface="宋体" panose="02010600030101010101" pitchFamily="2" charset="-122"/>
            </a:endParaRPr>
          </a:p>
          <a:p>
            <a:r>
              <a:rPr lang="en-US" altLang="zh-CN" dirty="0">
                <a:ea typeface="宋体" panose="02010600030101010101" pitchFamily="2" charset="-122"/>
              </a:rPr>
              <a:t>Backup your files.</a:t>
            </a:r>
            <a:endParaRPr lang="en-US" altLang="zh-CN" dirty="0">
              <a:ea typeface="宋体" panose="02010600030101010101" pitchFamily="2" charset="-122"/>
            </a:endParaRPr>
          </a:p>
          <a:p>
            <a:r>
              <a:rPr lang="en-US" altLang="zh-CN" dirty="0">
                <a:ea typeface="宋体" panose="02010600030101010101" pitchFamily="2" charset="-122"/>
              </a:rPr>
              <a:t>Use virus scanners (anti-virus software)</a:t>
            </a:r>
            <a:endParaRPr lang="en-US" altLang="zh-CN" dirty="0">
              <a:ea typeface="宋体" panose="02010600030101010101" pitchFamily="2" charset="-122"/>
            </a:endParaRPr>
          </a:p>
          <a:p>
            <a:r>
              <a:rPr lang="en-US" altLang="zh-CN" dirty="0">
                <a:ea typeface="宋体" panose="02010600030101010101" pitchFamily="2" charset="-122"/>
              </a:rPr>
              <a:t>Don’t accept disks or downloads from those you don’t trust</a:t>
            </a:r>
            <a:r>
              <a:rPr lang="en-US" altLang="zh-CN" dirty="0" smtClean="0">
                <a:ea typeface="宋体" panose="02010600030101010101" pitchFamily="2" charset="-122"/>
              </a:rPr>
              <a:t>.</a:t>
            </a:r>
            <a:endParaRPr lang="en-US" altLang="zh-CN" dirty="0">
              <a:ea typeface="宋体" panose="02010600030101010101" pitchFamily="2" charset="-122"/>
            </a:endParaRPr>
          </a:p>
        </p:txBody>
      </p:sp>
      <p:sp>
        <p:nvSpPr>
          <p:cNvPr id="4" name="日期占位符 3"/>
          <p:cNvSpPr>
            <a:spLocks noGrp="1"/>
          </p:cNvSpPr>
          <p:nvPr>
            <p:ph type="dt" sz="half" idx="10"/>
          </p:nvPr>
        </p:nvSpPr>
        <p:spPr/>
        <p:txBody>
          <a:bodyPr/>
          <a:lstStyle/>
          <a:p>
            <a:pPr>
              <a:defRPr/>
            </a:pPr>
            <a:fld id="{1C1C3BDF-10BD-4A9D-A7CC-2E5C77B39BDC}" type="datetime1">
              <a:rPr lang="en-US" smtClean="0"/>
            </a:fld>
            <a:endParaRPr lang="en-GB"/>
          </a:p>
        </p:txBody>
      </p:sp>
      <p:sp>
        <p:nvSpPr>
          <p:cNvPr id="5" name="页脚占位符 4"/>
          <p:cNvSpPr>
            <a:spLocks noGrp="1"/>
          </p:cNvSpPr>
          <p:nvPr>
            <p:ph type="ftr" sz="quarter" idx="11"/>
          </p:nvPr>
        </p:nvSpPr>
        <p:spPr/>
        <p:txBody>
          <a:bodyPr/>
          <a:lstStyle/>
          <a:p>
            <a:pPr>
              <a:defRPr/>
            </a:pPr>
            <a:r>
              <a:rPr lang="en-GB" smtClean="0"/>
              <a:t>Malware</a:t>
            </a:r>
            <a:endParaRPr lang="en-GB"/>
          </a:p>
        </p:txBody>
      </p:sp>
      <p:sp>
        <p:nvSpPr>
          <p:cNvPr id="6" name="灯片编号占位符 5"/>
          <p:cNvSpPr>
            <a:spLocks noGrp="1"/>
          </p:cNvSpPr>
          <p:nvPr>
            <p:ph type="sldNum" sz="quarter" idx="12"/>
          </p:nvPr>
        </p:nvSpPr>
        <p:spPr/>
        <p:txBody>
          <a:bodyPr/>
          <a:lstStyle/>
          <a:p>
            <a:pPr>
              <a:defRPr/>
            </a:pPr>
            <a:fld id="{1E25D450-CBAE-4C9E-B729-4C49A504476F}" type="slidenum">
              <a:rPr lang="en-GB" smtClean="0"/>
            </a:fld>
            <a:endParaRPr lang="en-GB"/>
          </a:p>
        </p:txBody>
      </p:sp>
      <p:pic>
        <p:nvPicPr>
          <p:cNvPr id="7" name="Picture 4" descr="C:\Documents and Settings\terri\Application Data\Microsoft\Media Catalog\Downloaded Clips\cl22\j0087092.wmf"/>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1676400"/>
            <a:ext cx="2611438" cy="3886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5169"/>
            <a:ext cx="8229600" cy="1143000"/>
          </a:xfrm>
        </p:spPr>
        <p:txBody>
          <a:bodyPr/>
          <a:lstStyle/>
          <a:p>
            <a:r>
              <a:rPr lang="en-US" altLang="zh-CN" dirty="0">
                <a:ea typeface="宋体" panose="02010600030101010101" pitchFamily="2" charset="-122"/>
              </a:rPr>
              <a:t>Malware From Wikipedia</a:t>
            </a:r>
            <a:endParaRPr lang="zh-CN" altLang="en-US" dirty="0"/>
          </a:p>
        </p:txBody>
      </p:sp>
      <p:sp>
        <p:nvSpPr>
          <p:cNvPr id="4" name="日期占位符 3"/>
          <p:cNvSpPr>
            <a:spLocks noGrp="1"/>
          </p:cNvSpPr>
          <p:nvPr>
            <p:ph type="dt" sz="half" idx="10"/>
          </p:nvPr>
        </p:nvSpPr>
        <p:spPr/>
        <p:txBody>
          <a:bodyPr/>
          <a:lstStyle/>
          <a:p>
            <a:pPr>
              <a:defRPr/>
            </a:pPr>
            <a:fld id="{1C1C3BDF-10BD-4A9D-A7CC-2E5C77B39BDC}" type="datetime1">
              <a:rPr lang="en-US" smtClean="0"/>
            </a:fld>
            <a:endParaRPr lang="en-GB"/>
          </a:p>
        </p:txBody>
      </p:sp>
      <p:sp>
        <p:nvSpPr>
          <p:cNvPr id="5" name="页脚占位符 4"/>
          <p:cNvSpPr>
            <a:spLocks noGrp="1"/>
          </p:cNvSpPr>
          <p:nvPr>
            <p:ph type="ftr" sz="quarter" idx="11"/>
          </p:nvPr>
        </p:nvSpPr>
        <p:spPr/>
        <p:txBody>
          <a:bodyPr/>
          <a:lstStyle/>
          <a:p>
            <a:pPr>
              <a:defRPr/>
            </a:pPr>
            <a:r>
              <a:rPr lang="en-GB" smtClean="0"/>
              <a:t>Malware</a:t>
            </a:r>
            <a:endParaRPr lang="en-GB"/>
          </a:p>
        </p:txBody>
      </p:sp>
      <p:sp>
        <p:nvSpPr>
          <p:cNvPr id="6" name="灯片编号占位符 5"/>
          <p:cNvSpPr>
            <a:spLocks noGrp="1"/>
          </p:cNvSpPr>
          <p:nvPr>
            <p:ph type="sldNum" sz="quarter" idx="12"/>
          </p:nvPr>
        </p:nvSpPr>
        <p:spPr/>
        <p:txBody>
          <a:bodyPr/>
          <a:lstStyle/>
          <a:p>
            <a:pPr>
              <a:defRPr/>
            </a:pPr>
            <a:fld id="{1E25D450-CBAE-4C9E-B729-4C49A504476F}" type="slidenum">
              <a:rPr lang="en-GB" smtClean="0"/>
            </a:fld>
            <a:endParaRPr lang="en-GB"/>
          </a:p>
        </p:txBody>
      </p:sp>
      <p:pic>
        <p:nvPicPr>
          <p:cNvPr id="7" name="图片 6"/>
          <p:cNvPicPr>
            <a:picLocks noChangeAspect="1"/>
          </p:cNvPicPr>
          <p:nvPr/>
        </p:nvPicPr>
        <p:blipFill>
          <a:blip r:embed="rId1"/>
          <a:stretch>
            <a:fillRect/>
          </a:stretch>
        </p:blipFill>
        <p:spPr>
          <a:xfrm>
            <a:off x="26670" y="946785"/>
            <a:ext cx="9091295" cy="5408930"/>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normAutofit fontScale="90000"/>
          </a:bodyPr>
          <a:lstStyle/>
          <a:p>
            <a:r>
              <a:rPr lang="en-US" dirty="0" smtClean="0">
                <a:solidFill>
                  <a:srgbClr val="FF0000"/>
                </a:solidFill>
              </a:rPr>
              <a:t>Best Practices to safeguard against Malware</a:t>
            </a:r>
            <a:endParaRPr lang="en-US" dirty="0" smtClean="0">
              <a:solidFill>
                <a:srgbClr val="FF0000"/>
              </a:solidFill>
            </a:endParaRPr>
          </a:p>
        </p:txBody>
      </p:sp>
      <p:sp>
        <p:nvSpPr>
          <p:cNvPr id="34819" name="Content Placeholder 2"/>
          <p:cNvSpPr>
            <a:spLocks noGrp="1"/>
          </p:cNvSpPr>
          <p:nvPr>
            <p:ph idx="1"/>
          </p:nvPr>
        </p:nvSpPr>
        <p:spPr/>
        <p:txBody>
          <a:bodyPr>
            <a:normAutofit lnSpcReduction="10000"/>
          </a:bodyPr>
          <a:lstStyle/>
          <a:p>
            <a:r>
              <a:rPr lang="en-US" sz="2400" dirty="0" smtClean="0"/>
              <a:t>Try to limit software installations to systems that come from trusted sources, including large corporations, which have to deal with public-relations nightmares when their software is exploited by malware,</a:t>
            </a:r>
            <a:endParaRPr lang="en-US" sz="2400" dirty="0" smtClean="0"/>
          </a:p>
          <a:p>
            <a:r>
              <a:rPr lang="en-US" sz="2400" dirty="0" smtClean="0"/>
              <a:t>Avoid freeware and shareware unless it comes with verifiable guarantees about the absence of spyware and/ or adware </a:t>
            </a:r>
            <a:endParaRPr lang="en-US" sz="2400" dirty="0" smtClean="0"/>
          </a:p>
          <a:p>
            <a:r>
              <a:rPr lang="en-US" sz="2400" dirty="0" smtClean="0"/>
              <a:t> Avoid peer- to- peer ( P2P) music and video sharing systems, which are often hotbeds for adware, spyware, computer worms, and computer viruses.</a:t>
            </a:r>
            <a:endParaRPr lang="en-US" sz="2400" dirty="0" smtClean="0"/>
          </a:p>
          <a:p>
            <a:r>
              <a:rPr lang="en-US" sz="2400" dirty="0" smtClean="0"/>
              <a:t>Install a network monitor that blocks the installation of known instances of privacy- invasive software or the downloading of web pages from known malware web sites. </a:t>
            </a:r>
            <a:endParaRPr lang="en-US" sz="2400" dirty="0" smtClean="0"/>
          </a:p>
          <a:p>
            <a:endParaRPr lang="en-US" dirty="0" smtClean="0"/>
          </a:p>
        </p:txBody>
      </p:sp>
      <p:sp>
        <p:nvSpPr>
          <p:cNvPr id="4" name="Date Placeholder 3"/>
          <p:cNvSpPr>
            <a:spLocks noGrp="1"/>
          </p:cNvSpPr>
          <p:nvPr>
            <p:ph type="dt" sz="quarter" idx="10"/>
          </p:nvPr>
        </p:nvSpPr>
        <p:spPr/>
        <p:txBody>
          <a:bodyPr/>
          <a:lstStyle>
            <a:lvl1pPr eaLnBrk="0" hangingPunct="0">
              <a:defRPr sz="2400">
                <a:solidFill>
                  <a:schemeClr val="bg1"/>
                </a:solidFill>
                <a:latin typeface="Arial" panose="020B0604020202020204" pitchFamily="34" charset="0"/>
                <a:ea typeface="MS PGothic" panose="020B0600070205080204" pitchFamily="34" charset="-128"/>
              </a:defRPr>
            </a:lvl1pPr>
            <a:lvl2pPr marL="742950" indent="-285750" eaLnBrk="0" hangingPunct="0">
              <a:defRPr sz="2400">
                <a:solidFill>
                  <a:schemeClr val="bg1"/>
                </a:solidFill>
                <a:latin typeface="Arial" panose="020B0604020202020204" pitchFamily="34" charset="0"/>
                <a:ea typeface="MS PGothic" panose="020B0600070205080204" pitchFamily="34" charset="-128"/>
              </a:defRPr>
            </a:lvl2pPr>
            <a:lvl3pPr marL="1143000" indent="-228600" eaLnBrk="0" hangingPunct="0">
              <a:defRPr sz="2400">
                <a:solidFill>
                  <a:schemeClr val="bg1"/>
                </a:solidFill>
                <a:latin typeface="Arial" panose="020B0604020202020204" pitchFamily="34" charset="0"/>
                <a:ea typeface="MS PGothic" panose="020B0600070205080204" pitchFamily="34" charset="-128"/>
              </a:defRPr>
            </a:lvl3pPr>
            <a:lvl4pPr marL="1600200" indent="-228600" eaLnBrk="0" hangingPunct="0">
              <a:defRPr sz="2400">
                <a:solidFill>
                  <a:schemeClr val="bg1"/>
                </a:solidFill>
                <a:latin typeface="Arial" panose="020B0604020202020204" pitchFamily="34" charset="0"/>
                <a:ea typeface="MS PGothic" panose="020B0600070205080204" pitchFamily="34" charset="-128"/>
              </a:defRPr>
            </a:lvl4pPr>
            <a:lvl5pPr marL="2057400" indent="-228600" eaLnBrk="0" hangingPunct="0">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bg1"/>
                </a:solidFill>
                <a:latin typeface="Arial" panose="020B0604020202020204" pitchFamily="34" charset="0"/>
                <a:ea typeface="MS PGothic" panose="020B0600070205080204" pitchFamily="34" charset="-128"/>
              </a:defRPr>
            </a:lvl9pPr>
          </a:lstStyle>
          <a:p>
            <a:fld id="{4DACF657-4D9E-4B79-B527-F891020C7D66}" type="datetime1">
              <a:rPr lang="en-US" sz="1200">
                <a:solidFill>
                  <a:srgbClr val="898989"/>
                </a:solidFill>
              </a:rPr>
            </a:fld>
            <a:endParaRPr lang="en-GB" altLang="zh-CN" sz="1200">
              <a:solidFill>
                <a:srgbClr val="898989"/>
              </a:solidFill>
            </a:endParaRPr>
          </a:p>
        </p:txBody>
      </p:sp>
      <p:sp>
        <p:nvSpPr>
          <p:cNvPr id="5" name="Footer Placeholder 4"/>
          <p:cNvSpPr>
            <a:spLocks noGrp="1"/>
          </p:cNvSpPr>
          <p:nvPr>
            <p:ph type="ftr" sz="quarter" idx="11"/>
          </p:nvPr>
        </p:nvSpPr>
        <p:spPr/>
        <p:txBody>
          <a:bodyPr/>
          <a:lstStyle/>
          <a:p>
            <a:pPr>
              <a:defRPr/>
            </a:pPr>
            <a:r>
              <a:rPr lang="en-GB" smtClean="0"/>
              <a:t>Malware</a:t>
            </a:r>
            <a:endParaRPr lang="en-GB"/>
          </a:p>
        </p:txBody>
      </p:sp>
      <p:sp>
        <p:nvSpPr>
          <p:cNvPr id="6" name="Slide Number Placeholder 5"/>
          <p:cNvSpPr>
            <a:spLocks noGrp="1"/>
          </p:cNvSpPr>
          <p:nvPr>
            <p:ph type="sldNum" sz="quarter" idx="12"/>
          </p:nvPr>
        </p:nvSpPr>
        <p:spPr/>
        <p:txBody>
          <a:bodyPr/>
          <a:lstStyle>
            <a:lvl1pPr eaLnBrk="0" hangingPunct="0">
              <a:defRPr sz="2400">
                <a:solidFill>
                  <a:schemeClr val="bg1"/>
                </a:solidFill>
                <a:latin typeface="Arial" panose="020B0604020202020204" pitchFamily="34" charset="0"/>
                <a:ea typeface="MS PGothic" panose="020B0600070205080204" pitchFamily="34" charset="-128"/>
              </a:defRPr>
            </a:lvl1pPr>
            <a:lvl2pPr marL="742950" indent="-285750" eaLnBrk="0" hangingPunct="0">
              <a:defRPr sz="2400">
                <a:solidFill>
                  <a:schemeClr val="bg1"/>
                </a:solidFill>
                <a:latin typeface="Arial" panose="020B0604020202020204" pitchFamily="34" charset="0"/>
                <a:ea typeface="MS PGothic" panose="020B0600070205080204" pitchFamily="34" charset="-128"/>
              </a:defRPr>
            </a:lvl2pPr>
            <a:lvl3pPr marL="1143000" indent="-228600" eaLnBrk="0" hangingPunct="0">
              <a:defRPr sz="2400">
                <a:solidFill>
                  <a:schemeClr val="bg1"/>
                </a:solidFill>
                <a:latin typeface="Arial" panose="020B0604020202020204" pitchFamily="34" charset="0"/>
                <a:ea typeface="MS PGothic" panose="020B0600070205080204" pitchFamily="34" charset="-128"/>
              </a:defRPr>
            </a:lvl3pPr>
            <a:lvl4pPr marL="1600200" indent="-228600" eaLnBrk="0" hangingPunct="0">
              <a:defRPr sz="2400">
                <a:solidFill>
                  <a:schemeClr val="bg1"/>
                </a:solidFill>
                <a:latin typeface="Arial" panose="020B0604020202020204" pitchFamily="34" charset="0"/>
                <a:ea typeface="MS PGothic" panose="020B0600070205080204" pitchFamily="34" charset="-128"/>
              </a:defRPr>
            </a:lvl4pPr>
            <a:lvl5pPr marL="2057400" indent="-228600" eaLnBrk="0" hangingPunct="0">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bg1"/>
                </a:solidFill>
                <a:latin typeface="Arial" panose="020B0604020202020204" pitchFamily="34" charset="0"/>
                <a:ea typeface="MS PGothic" panose="020B0600070205080204" pitchFamily="34" charset="-128"/>
              </a:defRPr>
            </a:lvl9pPr>
          </a:lstStyle>
          <a:p>
            <a:fld id="{DB4A0692-A2AD-41EA-8957-9CBDF15F7263}" type="slidenum">
              <a:rPr lang="en-GB" altLang="zh-CN" sz="1200">
                <a:solidFill>
                  <a:srgbClr val="898989"/>
                </a:solidFill>
              </a:rPr>
            </a:fld>
            <a:endParaRPr lang="en-GB" altLang="zh-CN" sz="1200">
              <a:solidFill>
                <a:srgbClr val="898989"/>
              </a:solidFil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normAutofit fontScale="90000"/>
          </a:bodyPr>
          <a:lstStyle/>
          <a:p>
            <a:r>
              <a:rPr lang="en-US" dirty="0" smtClean="0">
                <a:solidFill>
                  <a:srgbClr val="FF0000"/>
                </a:solidFill>
              </a:rPr>
              <a:t>Best Practices to safeguard against Malware</a:t>
            </a:r>
            <a:endParaRPr lang="en-US" dirty="0" smtClean="0">
              <a:solidFill>
                <a:srgbClr val="FF0000"/>
              </a:solidFill>
            </a:endParaRPr>
          </a:p>
        </p:txBody>
      </p:sp>
      <p:sp>
        <p:nvSpPr>
          <p:cNvPr id="35843" name="Content Placeholder 2"/>
          <p:cNvSpPr>
            <a:spLocks noGrp="1"/>
          </p:cNvSpPr>
          <p:nvPr>
            <p:ph idx="1"/>
          </p:nvPr>
        </p:nvSpPr>
        <p:spPr/>
        <p:txBody>
          <a:bodyPr>
            <a:normAutofit lnSpcReduction="10000"/>
          </a:bodyPr>
          <a:lstStyle/>
          <a:p>
            <a:r>
              <a:rPr lang="en-US" sz="2400" dirty="0" smtClean="0"/>
              <a:t>Install a network firewall, which blocks the transmission of data to unauthorized locations, such as computers or email addresses of spyware sources. </a:t>
            </a:r>
            <a:endParaRPr lang="en-US" sz="2400" dirty="0" smtClean="0"/>
          </a:p>
          <a:p>
            <a:r>
              <a:rPr lang="en-US" sz="2400" dirty="0" smtClean="0"/>
              <a:t>Use physical tokens, e. g., smartcards, or biometrics in addition to passwords for authentication, so that even if a </a:t>
            </a:r>
            <a:r>
              <a:rPr lang="en-US" sz="2400" dirty="0" err="1" smtClean="0"/>
              <a:t>keylogger</a:t>
            </a:r>
            <a:r>
              <a:rPr lang="en-US" sz="2400" dirty="0" smtClean="0"/>
              <a:t> can capture the username and password, more information is required to compromise a user’s account. ”Separation of Privilege”</a:t>
            </a:r>
            <a:endParaRPr lang="en-US" sz="2400" dirty="0" smtClean="0"/>
          </a:p>
          <a:p>
            <a:r>
              <a:rPr lang="en-US" sz="2400" dirty="0" smtClean="0"/>
              <a:t> Keep all software up- to- date. Computer worms usually don’t require direct interaction with humans. Instead, they spread by exploiting vulnerabilities in computers connected to a network. Therefore, the best way to thwart computer worms is to keep all programs updated</a:t>
            </a:r>
            <a:endParaRPr lang="en-US" sz="2400" dirty="0" smtClean="0"/>
          </a:p>
        </p:txBody>
      </p:sp>
      <p:sp>
        <p:nvSpPr>
          <p:cNvPr id="4" name="Date Placeholder 3"/>
          <p:cNvSpPr>
            <a:spLocks noGrp="1"/>
          </p:cNvSpPr>
          <p:nvPr>
            <p:ph type="dt" sz="quarter" idx="10"/>
          </p:nvPr>
        </p:nvSpPr>
        <p:spPr/>
        <p:txBody>
          <a:bodyPr/>
          <a:lstStyle>
            <a:lvl1pPr eaLnBrk="0" hangingPunct="0">
              <a:defRPr sz="2400">
                <a:solidFill>
                  <a:schemeClr val="bg1"/>
                </a:solidFill>
                <a:latin typeface="Arial" panose="020B0604020202020204" pitchFamily="34" charset="0"/>
                <a:ea typeface="MS PGothic" panose="020B0600070205080204" pitchFamily="34" charset="-128"/>
              </a:defRPr>
            </a:lvl1pPr>
            <a:lvl2pPr marL="742950" indent="-285750" eaLnBrk="0" hangingPunct="0">
              <a:defRPr sz="2400">
                <a:solidFill>
                  <a:schemeClr val="bg1"/>
                </a:solidFill>
                <a:latin typeface="Arial" panose="020B0604020202020204" pitchFamily="34" charset="0"/>
                <a:ea typeface="MS PGothic" panose="020B0600070205080204" pitchFamily="34" charset="-128"/>
              </a:defRPr>
            </a:lvl2pPr>
            <a:lvl3pPr marL="1143000" indent="-228600" eaLnBrk="0" hangingPunct="0">
              <a:defRPr sz="2400">
                <a:solidFill>
                  <a:schemeClr val="bg1"/>
                </a:solidFill>
                <a:latin typeface="Arial" panose="020B0604020202020204" pitchFamily="34" charset="0"/>
                <a:ea typeface="MS PGothic" panose="020B0600070205080204" pitchFamily="34" charset="-128"/>
              </a:defRPr>
            </a:lvl3pPr>
            <a:lvl4pPr marL="1600200" indent="-228600" eaLnBrk="0" hangingPunct="0">
              <a:defRPr sz="2400">
                <a:solidFill>
                  <a:schemeClr val="bg1"/>
                </a:solidFill>
                <a:latin typeface="Arial" panose="020B0604020202020204" pitchFamily="34" charset="0"/>
                <a:ea typeface="MS PGothic" panose="020B0600070205080204" pitchFamily="34" charset="-128"/>
              </a:defRPr>
            </a:lvl4pPr>
            <a:lvl5pPr marL="2057400" indent="-228600" eaLnBrk="0" hangingPunct="0">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bg1"/>
                </a:solidFill>
                <a:latin typeface="Arial" panose="020B0604020202020204" pitchFamily="34" charset="0"/>
                <a:ea typeface="MS PGothic" panose="020B0600070205080204" pitchFamily="34" charset="-128"/>
              </a:defRPr>
            </a:lvl9pPr>
          </a:lstStyle>
          <a:p>
            <a:fld id="{15A41E5E-BFD6-4111-9F01-85271C84EB2A}" type="datetime1">
              <a:rPr lang="en-US" sz="1200">
                <a:solidFill>
                  <a:srgbClr val="898989"/>
                </a:solidFill>
              </a:rPr>
            </a:fld>
            <a:endParaRPr lang="en-GB" altLang="zh-CN" sz="1200">
              <a:solidFill>
                <a:srgbClr val="898989"/>
              </a:solidFill>
            </a:endParaRPr>
          </a:p>
        </p:txBody>
      </p:sp>
      <p:sp>
        <p:nvSpPr>
          <p:cNvPr id="5" name="Footer Placeholder 4"/>
          <p:cNvSpPr>
            <a:spLocks noGrp="1"/>
          </p:cNvSpPr>
          <p:nvPr>
            <p:ph type="ftr" sz="quarter" idx="11"/>
          </p:nvPr>
        </p:nvSpPr>
        <p:spPr/>
        <p:txBody>
          <a:bodyPr/>
          <a:lstStyle/>
          <a:p>
            <a:pPr>
              <a:defRPr/>
            </a:pPr>
            <a:r>
              <a:rPr lang="en-GB" smtClean="0"/>
              <a:t>Malware</a:t>
            </a:r>
            <a:endParaRPr lang="en-GB"/>
          </a:p>
        </p:txBody>
      </p:sp>
      <p:sp>
        <p:nvSpPr>
          <p:cNvPr id="6" name="Slide Number Placeholder 5"/>
          <p:cNvSpPr>
            <a:spLocks noGrp="1"/>
          </p:cNvSpPr>
          <p:nvPr>
            <p:ph type="sldNum" sz="quarter" idx="12"/>
          </p:nvPr>
        </p:nvSpPr>
        <p:spPr/>
        <p:txBody>
          <a:bodyPr/>
          <a:lstStyle>
            <a:lvl1pPr eaLnBrk="0" hangingPunct="0">
              <a:defRPr sz="2400">
                <a:solidFill>
                  <a:schemeClr val="bg1"/>
                </a:solidFill>
                <a:latin typeface="Arial" panose="020B0604020202020204" pitchFamily="34" charset="0"/>
                <a:ea typeface="MS PGothic" panose="020B0600070205080204" pitchFamily="34" charset="-128"/>
              </a:defRPr>
            </a:lvl1pPr>
            <a:lvl2pPr marL="742950" indent="-285750" eaLnBrk="0" hangingPunct="0">
              <a:defRPr sz="2400">
                <a:solidFill>
                  <a:schemeClr val="bg1"/>
                </a:solidFill>
                <a:latin typeface="Arial" panose="020B0604020202020204" pitchFamily="34" charset="0"/>
                <a:ea typeface="MS PGothic" panose="020B0600070205080204" pitchFamily="34" charset="-128"/>
              </a:defRPr>
            </a:lvl2pPr>
            <a:lvl3pPr marL="1143000" indent="-228600" eaLnBrk="0" hangingPunct="0">
              <a:defRPr sz="2400">
                <a:solidFill>
                  <a:schemeClr val="bg1"/>
                </a:solidFill>
                <a:latin typeface="Arial" panose="020B0604020202020204" pitchFamily="34" charset="0"/>
                <a:ea typeface="MS PGothic" panose="020B0600070205080204" pitchFamily="34" charset="-128"/>
              </a:defRPr>
            </a:lvl3pPr>
            <a:lvl4pPr marL="1600200" indent="-228600" eaLnBrk="0" hangingPunct="0">
              <a:defRPr sz="2400">
                <a:solidFill>
                  <a:schemeClr val="bg1"/>
                </a:solidFill>
                <a:latin typeface="Arial" panose="020B0604020202020204" pitchFamily="34" charset="0"/>
                <a:ea typeface="MS PGothic" panose="020B0600070205080204" pitchFamily="34" charset="-128"/>
              </a:defRPr>
            </a:lvl4pPr>
            <a:lvl5pPr marL="2057400" indent="-228600" eaLnBrk="0" hangingPunct="0">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bg1"/>
                </a:solidFill>
                <a:latin typeface="Arial" panose="020B0604020202020204" pitchFamily="34" charset="0"/>
                <a:ea typeface="MS PGothic" panose="020B0600070205080204" pitchFamily="34" charset="-128"/>
              </a:defRPr>
            </a:lvl9pPr>
          </a:lstStyle>
          <a:p>
            <a:fld id="{26477FA7-A035-4566-A365-DD3161E8BDF3}" type="slidenum">
              <a:rPr lang="en-GB" altLang="zh-CN" sz="1200">
                <a:solidFill>
                  <a:srgbClr val="898989"/>
                </a:solidFill>
              </a:rPr>
            </a:fld>
            <a:endParaRPr lang="en-GB" altLang="zh-CN" sz="1200">
              <a:solidFill>
                <a:srgbClr val="898989"/>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dirty="0">
                <a:ea typeface="宋体" panose="02010600030101010101" pitchFamily="2" charset="-122"/>
                <a:sym typeface="+mn-ea"/>
              </a:rPr>
              <a:t>Malware From Wikipedia</a:t>
            </a:r>
            <a:endParaRPr lang="zh-CN" altLang="en-US"/>
          </a:p>
        </p:txBody>
      </p:sp>
      <p:sp>
        <p:nvSpPr>
          <p:cNvPr id="4" name="日期占位符 3"/>
          <p:cNvSpPr>
            <a:spLocks noGrp="1"/>
          </p:cNvSpPr>
          <p:nvPr>
            <p:ph type="dt" sz="half" idx="10"/>
          </p:nvPr>
        </p:nvSpPr>
        <p:spPr/>
        <p:txBody>
          <a:bodyPr/>
          <a:p>
            <a:pPr>
              <a:defRPr/>
            </a:pPr>
            <a:fld id="{1C1C3BDF-10BD-4A9D-A7CC-2E5C77B39BDC}" type="datetime1">
              <a:rPr lang="en-US" smtClean="0"/>
            </a:fld>
            <a:endParaRPr lang="en-GB" dirty="0"/>
          </a:p>
        </p:txBody>
      </p:sp>
      <p:sp>
        <p:nvSpPr>
          <p:cNvPr id="5" name="页脚占位符 4"/>
          <p:cNvSpPr>
            <a:spLocks noGrp="1"/>
          </p:cNvSpPr>
          <p:nvPr>
            <p:ph type="ftr" sz="quarter" idx="11"/>
          </p:nvPr>
        </p:nvSpPr>
        <p:spPr/>
        <p:txBody>
          <a:bodyPr/>
          <a:p>
            <a:pPr>
              <a:defRPr/>
            </a:pPr>
            <a:r>
              <a:rPr lang="en-GB" dirty="0" smtClean="0"/>
              <a:t>Malware</a:t>
            </a:r>
            <a:endParaRPr lang="en-GB" dirty="0"/>
          </a:p>
        </p:txBody>
      </p:sp>
      <p:sp>
        <p:nvSpPr>
          <p:cNvPr id="6" name="灯片编号占位符 5"/>
          <p:cNvSpPr>
            <a:spLocks noGrp="1"/>
          </p:cNvSpPr>
          <p:nvPr>
            <p:ph type="sldNum" sz="quarter" idx="12"/>
          </p:nvPr>
        </p:nvSpPr>
        <p:spPr/>
        <p:txBody>
          <a:bodyPr/>
          <a:p>
            <a:pPr>
              <a:defRPr/>
            </a:pPr>
            <a:fld id="{1E25D450-CBAE-4C9E-B729-4C49A504476F}" type="slidenum">
              <a:rPr lang="en-GB" smtClean="0"/>
            </a:fld>
            <a:endParaRPr lang="en-GB" dirty="0"/>
          </a:p>
        </p:txBody>
      </p:sp>
      <p:pic>
        <p:nvPicPr>
          <p:cNvPr id="8" name="图片 7" descr="300px-Malware_statics_2011-03-16-en.svg"/>
          <p:cNvPicPr>
            <a:picLocks noChangeAspect="1"/>
          </p:cNvPicPr>
          <p:nvPr/>
        </p:nvPicPr>
        <p:blipFill>
          <a:blip r:embed="rId1"/>
          <a:stretch>
            <a:fillRect/>
          </a:stretch>
        </p:blipFill>
        <p:spPr>
          <a:xfrm>
            <a:off x="1708150" y="1363345"/>
            <a:ext cx="5208270" cy="506920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What </a:t>
            </a:r>
            <a:r>
              <a:rPr lang="en-US" altLang="zh-CN" dirty="0" smtClean="0"/>
              <a:t>will malware do?</a:t>
            </a:r>
            <a:endParaRPr lang="zh-CN" altLang="en-US" dirty="0"/>
          </a:p>
        </p:txBody>
      </p:sp>
      <p:sp>
        <p:nvSpPr>
          <p:cNvPr id="3" name="内容占位符 2"/>
          <p:cNvSpPr>
            <a:spLocks noGrp="1"/>
          </p:cNvSpPr>
          <p:nvPr>
            <p:ph idx="1"/>
          </p:nvPr>
        </p:nvSpPr>
        <p:spPr>
          <a:xfrm>
            <a:off x="609600" y="1828800"/>
            <a:ext cx="8229600" cy="4525963"/>
          </a:xfrm>
        </p:spPr>
        <p:txBody>
          <a:bodyPr/>
          <a:lstStyle/>
          <a:p>
            <a:pPr marL="624840"/>
            <a:r>
              <a:rPr lang="en-US" altLang="zh-CN" sz="3600" dirty="0"/>
              <a:t>Steal personal information</a:t>
            </a:r>
            <a:endParaRPr lang="en-US" altLang="zh-CN" sz="3600" dirty="0"/>
          </a:p>
          <a:p>
            <a:pPr marL="624840"/>
            <a:r>
              <a:rPr lang="en-US" altLang="zh-CN" sz="3600" dirty="0"/>
              <a:t>Delete files</a:t>
            </a:r>
            <a:endParaRPr lang="en-US" altLang="zh-CN" sz="3600" dirty="0"/>
          </a:p>
          <a:p>
            <a:pPr marL="624840"/>
            <a:r>
              <a:rPr lang="en-US" altLang="zh-CN" sz="3600" dirty="0"/>
              <a:t>Click fraud</a:t>
            </a:r>
            <a:endParaRPr lang="en-US" altLang="zh-CN" sz="3600" dirty="0"/>
          </a:p>
          <a:p>
            <a:pPr marL="624840"/>
            <a:r>
              <a:rPr lang="en-US" altLang="zh-CN" sz="3600" dirty="0"/>
              <a:t>Steal software serial numbers</a:t>
            </a:r>
            <a:endParaRPr lang="en-US" altLang="zh-CN" sz="3600" dirty="0"/>
          </a:p>
          <a:p>
            <a:pPr marL="624840"/>
            <a:r>
              <a:rPr lang="en-US" altLang="zh-CN" sz="3600" dirty="0"/>
              <a:t>Use your computer as relay</a:t>
            </a:r>
            <a:endParaRPr lang="en-US" altLang="zh-CN" sz="3600" dirty="0"/>
          </a:p>
          <a:p>
            <a:endParaRPr lang="zh-CN" altLang="en-US" dirty="0"/>
          </a:p>
        </p:txBody>
      </p:sp>
      <p:sp>
        <p:nvSpPr>
          <p:cNvPr id="4" name="日期占位符 3"/>
          <p:cNvSpPr>
            <a:spLocks noGrp="1"/>
          </p:cNvSpPr>
          <p:nvPr>
            <p:ph type="dt" sz="half" idx="10"/>
          </p:nvPr>
        </p:nvSpPr>
        <p:spPr/>
        <p:txBody>
          <a:bodyPr/>
          <a:lstStyle/>
          <a:p>
            <a:pPr>
              <a:defRPr/>
            </a:pPr>
            <a:fld id="{1C1C3BDF-10BD-4A9D-A7CC-2E5C77B39BDC}" type="datetime1">
              <a:rPr lang="en-US" smtClean="0"/>
            </a:fld>
            <a:endParaRPr lang="en-GB"/>
          </a:p>
        </p:txBody>
      </p:sp>
      <p:sp>
        <p:nvSpPr>
          <p:cNvPr id="5" name="页脚占位符 4"/>
          <p:cNvSpPr>
            <a:spLocks noGrp="1"/>
          </p:cNvSpPr>
          <p:nvPr>
            <p:ph type="ftr" sz="quarter" idx="11"/>
          </p:nvPr>
        </p:nvSpPr>
        <p:spPr/>
        <p:txBody>
          <a:bodyPr/>
          <a:lstStyle/>
          <a:p>
            <a:pPr>
              <a:defRPr/>
            </a:pPr>
            <a:r>
              <a:rPr lang="en-GB" smtClean="0"/>
              <a:t>Malware</a:t>
            </a:r>
            <a:endParaRPr lang="en-GB"/>
          </a:p>
        </p:txBody>
      </p:sp>
      <p:sp>
        <p:nvSpPr>
          <p:cNvPr id="6" name="灯片编号占位符 5"/>
          <p:cNvSpPr>
            <a:spLocks noGrp="1"/>
          </p:cNvSpPr>
          <p:nvPr>
            <p:ph type="sldNum" sz="quarter" idx="12"/>
          </p:nvPr>
        </p:nvSpPr>
        <p:spPr/>
        <p:txBody>
          <a:bodyPr/>
          <a:lstStyle/>
          <a:p>
            <a:pPr>
              <a:defRPr/>
            </a:pPr>
            <a:fld id="{1E25D450-CBAE-4C9E-B729-4C49A504476F}" type="slidenum">
              <a:rPr lang="en-GB" smtClean="0"/>
            </a:fld>
            <a:endParaRPr lang="en-GB"/>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a:xfrm>
            <a:off x="457200" y="122863"/>
            <a:ext cx="8229600" cy="1446550"/>
          </a:xfrm>
        </p:spPr>
        <p:txBody>
          <a:bodyPr>
            <a:spAutoFit/>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dirty="0" smtClean="0"/>
              <a:t>Viruses, </a:t>
            </a:r>
            <a:r>
              <a:rPr lang="en-GB" altLang="zh-CN" dirty="0" smtClean="0"/>
              <a:t>Trojans</a:t>
            </a:r>
            <a:r>
              <a:rPr lang="zh-CN" altLang="en-US" dirty="0" smtClean="0"/>
              <a:t>，</a:t>
            </a:r>
            <a:r>
              <a:rPr lang="en-GB" dirty="0" smtClean="0"/>
              <a:t>Worms </a:t>
            </a:r>
            <a:br>
              <a:rPr lang="en-US" altLang="zh-CN" b="1" dirty="0"/>
            </a:br>
            <a:r>
              <a:rPr lang="en-GB" dirty="0" smtClean="0"/>
              <a:t>, Rootkits</a:t>
            </a:r>
            <a:endParaRPr lang="en-GB" dirty="0" smtClean="0"/>
          </a:p>
        </p:txBody>
      </p:sp>
      <p:sp>
        <p:nvSpPr>
          <p:cNvPr id="5123" name="Rectangle 2"/>
          <p:cNvSpPr>
            <a:spLocks noGrp="1" noChangeArrowheads="1"/>
          </p:cNvSpPr>
          <p:nvPr>
            <p:ph idx="1"/>
          </p:nvPr>
        </p:nvSpPr>
        <p:spPr>
          <a:xfrm>
            <a:off x="457200" y="1524000"/>
            <a:ext cx="8226425" cy="4724400"/>
          </a:xfrm>
        </p:spPr>
        <p:txBody>
          <a:bodyPr>
            <a:normAutofit/>
          </a:bodyPr>
          <a:lstStyle/>
          <a:p>
            <a:pPr>
              <a:lnSpc>
                <a:spcPct val="110000"/>
              </a:lnSpc>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2400" b="1" dirty="0" smtClean="0"/>
              <a:t>Malware</a:t>
            </a:r>
            <a:r>
              <a:rPr lang="en-GB" sz="2400" dirty="0" smtClean="0"/>
              <a:t> can be classified into several categories, depending on propagation and concealment Propagation</a:t>
            </a:r>
            <a:endParaRPr lang="en-GB" sz="2400" dirty="0" smtClean="0"/>
          </a:p>
          <a:p>
            <a:pPr lvl="1" eaLnBrk="1" hangingPunct="1">
              <a:lnSpc>
                <a:spcPct val="110000"/>
              </a:lnSpc>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2000" dirty="0" smtClean="0"/>
              <a:t>Virus: human-assisted propagation (e.g., open email attachment)</a:t>
            </a:r>
            <a:endParaRPr lang="en-GB" sz="2000" dirty="0" smtClean="0"/>
          </a:p>
          <a:p>
            <a:pPr lvl="1" eaLnBrk="1" hangingPunct="1">
              <a:lnSpc>
                <a:spcPct val="110000"/>
              </a:lnSpc>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2000" dirty="0" smtClean="0"/>
              <a:t>Worm: automatic propagation without human assistance</a:t>
            </a:r>
            <a:endParaRPr lang="en-GB" sz="2000" dirty="0" smtClean="0"/>
          </a:p>
          <a:p>
            <a:pPr eaLnBrk="1" hangingPunct="1">
              <a:lnSpc>
                <a:spcPct val="110000"/>
              </a:lnSpc>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2400" dirty="0" smtClean="0"/>
              <a:t>Concealment</a:t>
            </a:r>
            <a:endParaRPr lang="en-GB" sz="2400" dirty="0" smtClean="0"/>
          </a:p>
          <a:p>
            <a:pPr lvl="1">
              <a:lnSpc>
                <a:spcPct val="110000"/>
              </a:lnSpc>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altLang="zh-CN" sz="2000" dirty="0"/>
              <a:t>Trojan: provides desirable functionality but hides malicious operation</a:t>
            </a:r>
            <a:endParaRPr lang="en-GB" altLang="zh-CN" sz="2000" dirty="0"/>
          </a:p>
          <a:p>
            <a:pPr lvl="1" eaLnBrk="1" hangingPunct="1">
              <a:lnSpc>
                <a:spcPct val="110000"/>
              </a:lnSpc>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2000" dirty="0" smtClean="0"/>
              <a:t>Rootkit: modifies operating system to hide its existence</a:t>
            </a:r>
            <a:endParaRPr lang="en-GB" sz="2000" dirty="0" smtClean="0"/>
          </a:p>
          <a:p>
            <a:pPr>
              <a:lnSpc>
                <a:spcPct val="110000"/>
              </a:lnSpc>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2400" dirty="0" smtClean="0"/>
              <a:t>Various types of payloads, ranging from annoyance to crime</a:t>
            </a:r>
            <a:endParaRPr lang="en-GB" sz="2400" dirty="0" smtClean="0"/>
          </a:p>
        </p:txBody>
      </p:sp>
      <p:sp>
        <p:nvSpPr>
          <p:cNvPr id="8196" name="Date Placeholder 6"/>
          <p:cNvSpPr>
            <a:spLocks noGrp="1"/>
          </p:cNvSpPr>
          <p:nvPr>
            <p:ph type="dt" sz="half" idx="10"/>
          </p:nvPr>
        </p:nvSpPr>
        <p:spPr/>
        <p:txBody>
          <a:bodyPr/>
          <a:lstStyle/>
          <a:p>
            <a:pPr>
              <a:defRPr/>
            </a:pPr>
            <a:fld id="{BFB69102-3D9C-49F2-9DED-56C6AC48B2F1}" type="datetime1">
              <a:rPr lang="en-US"/>
            </a:fld>
            <a:endParaRPr lang="en-GB" dirty="0"/>
          </a:p>
        </p:txBody>
      </p:sp>
      <p:sp>
        <p:nvSpPr>
          <p:cNvPr id="8198" name="Footer Placeholder 8"/>
          <p:cNvSpPr>
            <a:spLocks noGrp="1"/>
          </p:cNvSpPr>
          <p:nvPr>
            <p:ph type="ftr" sz="quarter" idx="11"/>
          </p:nvPr>
        </p:nvSpPr>
        <p:spPr/>
        <p:txBody>
          <a:bodyPr/>
          <a:lstStyle/>
          <a:p>
            <a:pPr>
              <a:defRPr/>
            </a:pPr>
            <a:r>
              <a:rPr lang="en-GB"/>
              <a:t>Malware</a:t>
            </a:r>
            <a:endParaRPr lang="en-GB"/>
          </a:p>
        </p:txBody>
      </p:sp>
      <p:sp>
        <p:nvSpPr>
          <p:cNvPr id="8197" name="Slide Number Placeholder 7"/>
          <p:cNvSpPr>
            <a:spLocks noGrp="1"/>
          </p:cNvSpPr>
          <p:nvPr>
            <p:ph type="sldNum" sz="quarter" idx="12"/>
          </p:nvPr>
        </p:nvSpPr>
        <p:spPr/>
        <p:txBody>
          <a:bodyPr/>
          <a:lstStyle/>
          <a:p>
            <a:pPr>
              <a:defRPr/>
            </a:pPr>
            <a:fld id="{26CFEDF8-4EAB-477F-8421-3FCE5D3355DB}" type="slidenum">
              <a:rPr lang="en-GB"/>
            </a:fld>
            <a:endParaRPr lang="en-GB"/>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p:cNvSpPr>
            <a:spLocks noGrp="1"/>
          </p:cNvSpPr>
          <p:nvPr>
            <p:ph type="title"/>
          </p:nvPr>
        </p:nvSpPr>
        <p:spPr/>
        <p:txBody>
          <a:bodyPr/>
          <a:lstStyle/>
          <a:p>
            <a:r>
              <a:rPr lang="en-US" altLang="zh-CN" smtClean="0">
                <a:ea typeface="宋体" panose="02010600030101010101" pitchFamily="2" charset="-122"/>
              </a:rPr>
              <a:t>Backdoor/Trapdoor</a:t>
            </a:r>
            <a:endParaRPr lang="zh-CN" altLang="en-US" smtClean="0">
              <a:ea typeface="宋体" panose="02010600030101010101" pitchFamily="2" charset="-122"/>
            </a:endParaRPr>
          </a:p>
        </p:txBody>
      </p:sp>
      <p:sp>
        <p:nvSpPr>
          <p:cNvPr id="88067" name="内容占位符 5"/>
          <p:cNvSpPr>
            <a:spLocks noGrp="1"/>
          </p:cNvSpPr>
          <p:nvPr>
            <p:ph idx="1"/>
          </p:nvPr>
        </p:nvSpPr>
        <p:spPr>
          <a:xfrm>
            <a:off x="381000" y="1125538"/>
            <a:ext cx="8583613" cy="1481137"/>
          </a:xfrm>
        </p:spPr>
        <p:txBody>
          <a:bodyPr>
            <a:normAutofit lnSpcReduction="10000"/>
          </a:bodyPr>
          <a:lstStyle/>
          <a:p>
            <a:r>
              <a:rPr lang="en-US" altLang="zh-CN" sz="2000" smtClean="0">
                <a:ea typeface="宋体" panose="02010600030101010101" pitchFamily="2" charset="-122"/>
              </a:rPr>
              <a:t>A backdoor in a computer system (or cryptosystem or algorithm) is a method of bypassing normal authentication, securing remote access to a computer, obtaining access to plaintext, and so on, while attempting to remain undetected. The backdoor may take the form of an installed program (e.g., Back Orifice).</a:t>
            </a:r>
            <a:endParaRPr lang="zh-CN" altLang="en-US" sz="2000" smtClean="0">
              <a:ea typeface="宋体" panose="02010600030101010101" pitchFamily="2" charset="-122"/>
            </a:endParaRPr>
          </a:p>
        </p:txBody>
      </p:sp>
      <p:pic>
        <p:nvPicPr>
          <p:cNvPr id="88068" name="Picture 2"/>
          <p:cNvPicPr>
            <a:picLocks noChangeAspect="1" noChangeArrowheads="1"/>
          </p:cNvPicPr>
          <p:nvPr/>
        </p:nvPicPr>
        <p:blipFill>
          <a:blip r:embed="rId1"/>
          <a:srcRect/>
          <a:stretch>
            <a:fillRect/>
          </a:stretch>
        </p:blipFill>
        <p:spPr bwMode="auto">
          <a:xfrm>
            <a:off x="250825" y="2852738"/>
            <a:ext cx="3133725" cy="2089150"/>
          </a:xfrm>
          <a:prstGeom prst="rect">
            <a:avLst/>
          </a:prstGeom>
          <a:noFill/>
          <a:ln w="9525">
            <a:noFill/>
            <a:miter lim="800000"/>
            <a:headEnd/>
            <a:tailEnd/>
          </a:ln>
        </p:spPr>
      </p:pic>
      <p:pic>
        <p:nvPicPr>
          <p:cNvPr id="88069" name="Picture 3"/>
          <p:cNvPicPr>
            <a:picLocks noChangeAspect="1" noChangeArrowheads="1"/>
          </p:cNvPicPr>
          <p:nvPr/>
        </p:nvPicPr>
        <p:blipFill>
          <a:blip r:embed="rId2"/>
          <a:srcRect/>
          <a:stretch>
            <a:fillRect/>
          </a:stretch>
        </p:blipFill>
        <p:spPr bwMode="auto">
          <a:xfrm>
            <a:off x="5148263" y="3141663"/>
            <a:ext cx="4343400" cy="3476625"/>
          </a:xfrm>
          <a:prstGeom prst="rect">
            <a:avLst/>
          </a:prstGeom>
          <a:noFill/>
          <a:ln w="9525">
            <a:noFill/>
            <a:miter lim="800000"/>
            <a:headEnd/>
            <a:tailEnd/>
          </a:ln>
        </p:spPr>
      </p:pic>
      <p:pic>
        <p:nvPicPr>
          <p:cNvPr id="88070" name="Picture 4"/>
          <p:cNvPicPr>
            <a:picLocks noChangeAspect="1" noChangeArrowheads="1"/>
          </p:cNvPicPr>
          <p:nvPr/>
        </p:nvPicPr>
        <p:blipFill>
          <a:blip r:embed="rId3"/>
          <a:srcRect/>
          <a:stretch>
            <a:fillRect/>
          </a:stretch>
        </p:blipFill>
        <p:spPr bwMode="auto">
          <a:xfrm>
            <a:off x="3348038" y="3357563"/>
            <a:ext cx="1609725" cy="228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10916</Words>
  <Application>WPS 演示</Application>
  <PresentationFormat>全屏显示(4:3)</PresentationFormat>
  <Paragraphs>435</Paragraphs>
  <Slides>51</Slides>
  <Notes>43</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51</vt:i4>
      </vt:variant>
    </vt:vector>
  </HeadingPairs>
  <TitlesOfParts>
    <vt:vector size="66" baseType="lpstr">
      <vt:lpstr>Arial</vt:lpstr>
      <vt:lpstr>宋体</vt:lpstr>
      <vt:lpstr>Wingdings</vt:lpstr>
      <vt:lpstr>Times New Roman</vt:lpstr>
      <vt:lpstr>msmincho</vt:lpstr>
      <vt:lpstr>MS PGothic</vt:lpstr>
      <vt:lpstr>Calibri</vt:lpstr>
      <vt:lpstr>微软雅黑</vt:lpstr>
      <vt:lpstr>Arial Unicode MS</vt:lpstr>
      <vt:lpstr>Tahoma</vt:lpstr>
      <vt:lpstr>Calligraph421 BT</vt:lpstr>
      <vt:lpstr>Verdana</vt:lpstr>
      <vt:lpstr>Algerian</vt:lpstr>
      <vt:lpstr>Segoe Print</vt:lpstr>
      <vt:lpstr>Office 主题​​</vt:lpstr>
      <vt:lpstr>Malware:  Malicious Software(1)</vt:lpstr>
      <vt:lpstr>PowerPoint 演示文稿</vt:lpstr>
      <vt:lpstr>PowerPoint 演示文稿</vt:lpstr>
      <vt:lpstr>What is a malware?</vt:lpstr>
      <vt:lpstr>Malware From Wikipedia</vt:lpstr>
      <vt:lpstr>Malware From Wikipedia</vt:lpstr>
      <vt:lpstr>What will malware do?</vt:lpstr>
      <vt:lpstr>Viruses, Trojans，Worms  , Rootkits</vt:lpstr>
      <vt:lpstr>Backdoor/Trapdoor</vt:lpstr>
      <vt:lpstr>War Games(1983)</vt:lpstr>
      <vt:lpstr>Easter Eggs</vt:lpstr>
      <vt:lpstr>Example of Easter Eggs</vt:lpstr>
      <vt:lpstr>                   Logic Bomb </vt:lpstr>
      <vt:lpstr>Trojan Horses</vt:lpstr>
      <vt:lpstr>Trojan Horses</vt:lpstr>
      <vt:lpstr>Trojan Horses</vt:lpstr>
      <vt:lpstr>Rootkits</vt:lpstr>
      <vt:lpstr>Botnets</vt:lpstr>
      <vt:lpstr>Malware Zombies</vt:lpstr>
      <vt:lpstr>Privacy-Invasive Software</vt:lpstr>
      <vt:lpstr>Adware</vt:lpstr>
      <vt:lpstr>PowerPoint 演示文稿</vt:lpstr>
      <vt:lpstr>What is                      ?	</vt:lpstr>
      <vt:lpstr>What does spyware do?</vt:lpstr>
      <vt:lpstr>What is Scareware</vt:lpstr>
      <vt:lpstr>Browser Toolbar ...</vt:lpstr>
      <vt:lpstr>Toolbar again</vt:lpstr>
      <vt:lpstr>Shared folder</vt:lpstr>
      <vt:lpstr>Malware:  Malicious Software(2)</vt:lpstr>
      <vt:lpstr>PowerPoint 演示文稿</vt:lpstr>
      <vt:lpstr>Computer architecture</vt:lpstr>
      <vt:lpstr>冯•诺依曼</vt:lpstr>
      <vt:lpstr>冯·诺依曼体系结构(Von Neumann architecture)</vt:lpstr>
      <vt:lpstr>The History of Computer Viruses</vt:lpstr>
      <vt:lpstr>Hostory ——John Von Neumann(冯·诺依曼)</vt:lpstr>
      <vt:lpstr>History—Core War</vt:lpstr>
      <vt:lpstr>PowerPoint 演示文稿</vt:lpstr>
      <vt:lpstr>History—science-fiction</vt:lpstr>
      <vt:lpstr>History ——The scientist break the ice</vt:lpstr>
      <vt:lpstr>PowerPoint 演示文稿</vt:lpstr>
      <vt:lpstr>Virus Structure</vt:lpstr>
      <vt:lpstr>self-reproducing programs （程序指向自身）</vt:lpstr>
      <vt:lpstr>Computational aspects of computer viruses</vt:lpstr>
      <vt:lpstr>“An abstract theory of computer viruses”</vt:lpstr>
      <vt:lpstr>History ——Worm(蠕虫染指互联网)</vt:lpstr>
      <vt:lpstr>Timeline of the Computer Virus</vt:lpstr>
      <vt:lpstr>Malware Countermeasures</vt:lpstr>
      <vt:lpstr>Malware Countermeasures</vt:lpstr>
      <vt:lpstr>General Rules of Thumb for Preventing a Malware Infection</vt:lpstr>
      <vt:lpstr>Best Practices to safeguard against Malware</vt:lpstr>
      <vt:lpstr>Best Practices to safeguard against Malware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Malware:  Malicious Software(2)</dc:title>
  <dc:creator>Max</dc:creator>
  <cp:lastModifiedBy>lu</cp:lastModifiedBy>
  <cp:revision>180</cp:revision>
  <dcterms:created xsi:type="dcterms:W3CDTF">2013-03-27T09:49:00Z</dcterms:created>
  <dcterms:modified xsi:type="dcterms:W3CDTF">2018-10-18T13:35:49Z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2052-10.1.0.7469</vt:lpwstr>
  </property>
</Properties>
</file>